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0" r:id="rId2"/>
    <p:sldMasterId id="2147483683" r:id="rId3"/>
  </p:sldMasterIdLst>
  <p:notesMasterIdLst>
    <p:notesMasterId r:id="rId17"/>
  </p:notesMasterIdLst>
  <p:sldIdLst>
    <p:sldId id="3743" r:id="rId4"/>
    <p:sldId id="3776" r:id="rId5"/>
    <p:sldId id="3763" r:id="rId6"/>
    <p:sldId id="3764" r:id="rId7"/>
    <p:sldId id="439" r:id="rId8"/>
    <p:sldId id="3779" r:id="rId9"/>
    <p:sldId id="3778" r:id="rId10"/>
    <p:sldId id="3746" r:id="rId11"/>
    <p:sldId id="3747" r:id="rId12"/>
    <p:sldId id="3774" r:id="rId13"/>
    <p:sldId id="3748" r:id="rId14"/>
    <p:sldId id="3775" r:id="rId15"/>
    <p:sldId id="3780" r:id="rId16"/>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266"/>
    <p:restoredTop sz="93481"/>
  </p:normalViewPr>
  <p:slideViewPr>
    <p:cSldViewPr snapToGrid="0">
      <p:cViewPr varScale="1">
        <p:scale>
          <a:sx n="74" d="100"/>
          <a:sy n="74" d="100"/>
        </p:scale>
        <p:origin x="184" y="1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B372B5-01EB-1948-AF4F-2B6F0A8F9BD5}" type="datetimeFigureOut">
              <a:rPr lang="es-AR" smtClean="0"/>
              <a:t>5/8/25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AC425-C1B7-F149-8CD1-394D77BB9C56}" type="slidenum">
              <a:rPr lang="es-AR" smtClean="0"/>
              <a:t>‹Nº›</a:t>
            </a:fld>
            <a:endParaRPr lang="es-AR"/>
          </a:p>
        </p:txBody>
      </p:sp>
    </p:spTree>
    <p:extLst>
      <p:ext uri="{BB962C8B-B14F-4D97-AF65-F5344CB8AC3E}">
        <p14:creationId xmlns:p14="http://schemas.microsoft.com/office/powerpoint/2010/main" val="70041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43B81-F073-F8AB-3E01-D75E1C65D52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6B85AC7-0886-A423-C8FF-460FF2283CE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3134960-381D-62B7-85E3-67F635A9C79E}"/>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1AE170BB-1245-82C1-6FB3-023FB78165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63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308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CD6A6-225E-3E37-2AD9-A97111A715D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0E465F2-A780-7AD7-B800-2C14970D245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9310D35-FE3E-53DD-255A-D38F552E19E1}"/>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2961C6E1-5CD3-E9CB-C8BB-764A96D91C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223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2892C-ED51-7CA6-7316-8194ECADE0D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E624363-5392-0329-DA31-B7E72D12D17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1049A9F-286A-11CE-F4A0-125C3CC5CEFA}"/>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72FA3075-C352-7402-19AA-B81AF1922E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5663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0CF00-9E93-90FD-B6F1-E3AC05B438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5621DE-D8DD-A3B8-8DFE-5C6AFF5BE0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6887D-A0B4-649F-B899-4AB9128441C0}"/>
              </a:ext>
            </a:extLst>
          </p:cNvPr>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a:extLst>
              <a:ext uri="{FF2B5EF4-FFF2-40B4-BE49-F238E27FC236}">
                <a16:creationId xmlns:a16="http://schemas.microsoft.com/office/drawing/2014/main" id="{2E5E9361-A293-AC0B-E51C-DCF7B35B2B58}"/>
              </a:ext>
            </a:extLst>
          </p:cNvPr>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2377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4E895-5413-E623-E986-87AB85537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932904-9B17-CF57-DE7F-A7AEE7B4B4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06ABF5-1FEE-CCA5-866F-4F96EF7C5E8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FBDE35A-D0D2-A130-88D9-CDB0624775BD}"/>
              </a:ext>
            </a:extLst>
          </p:cNvPr>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4525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BB749-DA3F-CE0E-5536-29920FBB92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7BDF5C-EA1D-7DCB-0FAF-92A71FE3A3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2833BF-7B24-802E-1766-2FEE82FEB1B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C0E62D4-E86C-A161-4D92-DCEF7FFCA2DF}"/>
              </a:ext>
            </a:extLst>
          </p:cNvPr>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2E072882-88DE-F95C-DD98-2D6F83786318}"/>
              </a:ext>
            </a:extLst>
          </p:cNvPr>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644B29E-8287-01CB-A85B-E76C0117580D}"/>
              </a:ext>
            </a:extLst>
          </p:cNvPr>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8/5/25 4:19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a:extLst>
              <a:ext uri="{FF2B5EF4-FFF2-40B4-BE49-F238E27FC236}">
                <a16:creationId xmlns:a16="http://schemas.microsoft.com/office/drawing/2014/main" id="{B927CE33-A203-5058-491B-4748A586AA2D}"/>
              </a:ext>
            </a:extLst>
          </p:cNvPr>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5855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75639-BAD9-9692-58DA-147DC3BA9AD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BD45C2D-F4BD-8C07-F51D-5C502B4FB74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11A54E8-1048-AD0C-9843-EC228F882674}"/>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9E26A4F9-D63B-0894-2DD9-DD5088BD85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331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4C289-D030-9381-8176-5D8FA3F0146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11836A2-F74D-F67D-6853-0A7619D003C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C4C9D5E-9D00-555A-056E-1B0F8A1E5371}"/>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F08F0932-B722-49D7-D6A9-228BF4D1780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9610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73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8829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647833" y="2286000"/>
            <a:ext cx="10911600" cy="1047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17" name="Google Shape;17;p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53132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004529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1" y="1709740"/>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2352572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sz="half" idx="1"/>
          </p:nvPr>
        </p:nvSpPr>
        <p:spPr>
          <a:xfrm>
            <a:off x="838200" y="1825625"/>
            <a:ext cx="5181600" cy="435133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p:cNvSpPr>
            <a:spLocks noGrp="1"/>
          </p:cNvSpPr>
          <p:nvPr>
            <p:ph sz="half" idx="2"/>
          </p:nvPr>
        </p:nvSpPr>
        <p:spPr>
          <a:xfrm>
            <a:off x="6172200" y="1825625"/>
            <a:ext cx="5181600" cy="435133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p:cNvSpPr>
            <a:spLocks noGrp="1"/>
          </p:cNvSpPr>
          <p:nvPr>
            <p:ph type="dt" sz="half" idx="10"/>
          </p:nvPr>
        </p:nvSpPr>
        <p:spPr/>
        <p:txBody>
          <a:bodyPr/>
          <a:lstStyle/>
          <a:p>
            <a:fld id="{3D5F6CB2-3771-4ADD-A627-914030C613EC}" type="datetimeFigureOut">
              <a:rPr lang="es-AR" smtClean="0"/>
              <a:pPr/>
              <a:t>5/8/25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2700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9"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1"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p:cNvSpPr>
            <a:spLocks noGrp="1"/>
          </p:cNvSpPr>
          <p:nvPr>
            <p:ph type="dt" sz="half" idx="10"/>
          </p:nvPr>
        </p:nvSpPr>
        <p:spPr/>
        <p:txBody>
          <a:bodyPr/>
          <a:lstStyle/>
          <a:p>
            <a:fld id="{3D5F6CB2-3771-4ADD-A627-914030C613EC}" type="datetimeFigureOut">
              <a:rPr lang="es-AR" smtClean="0"/>
              <a:pPr/>
              <a:t>5/8/25</a:t>
            </a:fld>
            <a:endParaRPr lang="es-AR"/>
          </a:p>
        </p:txBody>
      </p:sp>
      <p:sp>
        <p:nvSpPr>
          <p:cNvPr id="8" name="Marcador de pie de página 7"/>
          <p:cNvSpPr>
            <a:spLocks noGrp="1"/>
          </p:cNvSpPr>
          <p:nvPr>
            <p:ph type="ftr" sz="quarter" idx="11"/>
          </p:nvPr>
        </p:nvSpPr>
        <p:spPr/>
        <p:txBody>
          <a:bodyPr/>
          <a:lstStyle/>
          <a:p>
            <a:endParaRPr lang="es-AR"/>
          </a:p>
        </p:txBody>
      </p:sp>
      <p:sp>
        <p:nvSpPr>
          <p:cNvPr id="9" name="Marcador de número de diapositiva 8"/>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199769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fecha 2"/>
          <p:cNvSpPr>
            <a:spLocks noGrp="1"/>
          </p:cNvSpPr>
          <p:nvPr>
            <p:ph type="dt" sz="half" idx="10"/>
          </p:nvPr>
        </p:nvSpPr>
        <p:spPr/>
        <p:txBody>
          <a:bodyPr/>
          <a:lstStyle/>
          <a:p>
            <a:fld id="{3D5F6CB2-3771-4ADD-A627-914030C613EC}" type="datetimeFigureOut">
              <a:rPr lang="es-AR" smtClean="0"/>
              <a:pPr/>
              <a:t>5/8/25</a:t>
            </a:fld>
            <a:endParaRPr lang="es-AR"/>
          </a:p>
        </p:txBody>
      </p:sp>
      <p:sp>
        <p:nvSpPr>
          <p:cNvPr id="4" name="Marcador de pie de página 3"/>
          <p:cNvSpPr>
            <a:spLocks noGrp="1"/>
          </p:cNvSpPr>
          <p:nvPr>
            <p:ph type="ftr" sz="quarter" idx="11"/>
          </p:nvPr>
        </p:nvSpPr>
        <p:spPr/>
        <p:txBody>
          <a:bodyPr/>
          <a:lstStyle/>
          <a:p>
            <a:endParaRPr lang="es-AR"/>
          </a:p>
        </p:txBody>
      </p:sp>
      <p:sp>
        <p:nvSpPr>
          <p:cNvPr id="5" name="Marcador de número de diapositiva 4"/>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751014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D5F6CB2-3771-4ADD-A627-914030C613EC}" type="datetimeFigureOut">
              <a:rPr lang="es-AR" smtClean="0"/>
              <a:pPr/>
              <a:t>5/8/25</a:t>
            </a:fld>
            <a:endParaRPr lang="es-AR"/>
          </a:p>
        </p:txBody>
      </p:sp>
      <p:sp>
        <p:nvSpPr>
          <p:cNvPr id="3" name="Marcador de pie de página 2"/>
          <p:cNvSpPr>
            <a:spLocks noGrp="1"/>
          </p:cNvSpPr>
          <p:nvPr>
            <p:ph type="ftr" sz="quarter" idx="11"/>
          </p:nvPr>
        </p:nvSpPr>
        <p:spPr/>
        <p:txBody>
          <a:bodyPr/>
          <a:lstStyle/>
          <a:p>
            <a:endParaRPr lang="es-AR"/>
          </a:p>
        </p:txBody>
      </p:sp>
      <p:sp>
        <p:nvSpPr>
          <p:cNvPr id="4" name="Marcador de número de diapositiva 3"/>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2075211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D5F6CB2-3771-4ADD-A627-914030C613EC}" type="datetimeFigureOut">
              <a:rPr lang="es-AR" smtClean="0"/>
              <a:pPr/>
              <a:t>5/8/25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1281209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s-AR"/>
          </a:p>
        </p:txBody>
      </p:sp>
      <p:sp>
        <p:nvSpPr>
          <p:cNvPr id="4" name="Marcador de texto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D5F6CB2-3771-4ADD-A627-914030C613EC}" type="datetimeFigureOut">
              <a:rPr lang="es-AR" smtClean="0"/>
              <a:pPr/>
              <a:t>5/8/25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241902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112596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s-AR"/>
          </a:p>
        </p:txBody>
      </p:sp>
      <p:sp>
        <p:nvSpPr>
          <p:cNvPr id="3" name="Marcador de texto vertical 2"/>
          <p:cNvSpPr>
            <a:spLocks noGrp="1"/>
          </p:cNvSpPr>
          <p:nvPr>
            <p:ph type="body" orient="vert" idx="1"/>
          </p:nvPr>
        </p:nvSpPr>
        <p:spPr>
          <a:xfrm>
            <a:off x="838201" y="365126"/>
            <a:ext cx="7734300" cy="581183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041197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8918123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1231297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814438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395566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3148624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9202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2183443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85279532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2264092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9240973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408325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5" name="Google Shape;25;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6" name="Google Shape;26;p5"/>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3167128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2217004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2171831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6181527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3681922704"/>
      </p:ext>
    </p:extLst>
  </p:cSld>
  <p:clrMapOvr>
    <a:masterClrMapping/>
  </p:clrMapOvr>
  <p:transition>
    <p:fade/>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388379328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3212913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3681689300"/>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377955941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276215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92456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9"/>
          <p:cNvSpPr/>
          <p:nvPr/>
        </p:nvSpPr>
        <p:spPr>
          <a:xfrm>
            <a:off x="6182400" y="107600"/>
            <a:ext cx="5902000" cy="664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9" name="Google Shape;39;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354000" y="1575600"/>
            <a:ext cx="5393600" cy="20448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5067"/>
            </a:lvl1pPr>
            <a:lvl2pPr lvl="1" algn="ctr">
              <a:spcBef>
                <a:spcPts val="0"/>
              </a:spcBef>
              <a:spcAft>
                <a:spcPts val="0"/>
              </a:spcAft>
              <a:buSzPts val="3800"/>
              <a:buNone/>
              <a:defRPr sz="5067"/>
            </a:lvl2pPr>
            <a:lvl3pPr lvl="2" algn="ctr">
              <a:spcBef>
                <a:spcPts val="0"/>
              </a:spcBef>
              <a:spcAft>
                <a:spcPts val="0"/>
              </a:spcAft>
              <a:buSzPts val="3800"/>
              <a:buNone/>
              <a:defRPr sz="5067"/>
            </a:lvl3pPr>
            <a:lvl4pPr lvl="3" algn="ctr">
              <a:spcBef>
                <a:spcPts val="0"/>
              </a:spcBef>
              <a:spcAft>
                <a:spcPts val="0"/>
              </a:spcAft>
              <a:buSzPts val="3800"/>
              <a:buNone/>
              <a:defRPr sz="5067"/>
            </a:lvl4pPr>
            <a:lvl5pPr lvl="4" algn="ctr">
              <a:spcBef>
                <a:spcPts val="0"/>
              </a:spcBef>
              <a:spcAft>
                <a:spcPts val="0"/>
              </a:spcAft>
              <a:buSzPts val="3800"/>
              <a:buNone/>
              <a:defRPr sz="5067"/>
            </a:lvl5pPr>
            <a:lvl6pPr lvl="5" algn="ctr">
              <a:spcBef>
                <a:spcPts val="0"/>
              </a:spcBef>
              <a:spcAft>
                <a:spcPts val="0"/>
              </a:spcAft>
              <a:buSzPts val="3800"/>
              <a:buNone/>
              <a:defRPr sz="5067"/>
            </a:lvl6pPr>
            <a:lvl7pPr lvl="6" algn="ctr">
              <a:spcBef>
                <a:spcPts val="0"/>
              </a:spcBef>
              <a:spcAft>
                <a:spcPts val="0"/>
              </a:spcAft>
              <a:buSzPts val="3800"/>
              <a:buNone/>
              <a:defRPr sz="5067"/>
            </a:lvl7pPr>
            <a:lvl8pPr lvl="7" algn="ctr">
              <a:spcBef>
                <a:spcPts val="0"/>
              </a:spcBef>
              <a:spcAft>
                <a:spcPts val="0"/>
              </a:spcAft>
              <a:buSzPts val="3800"/>
              <a:buNone/>
              <a:defRPr sz="5067"/>
            </a:lvl8pPr>
            <a:lvl9pPr lvl="8" algn="ctr">
              <a:spcBef>
                <a:spcPts val="0"/>
              </a:spcBef>
              <a:spcAft>
                <a:spcPts val="0"/>
              </a:spcAft>
              <a:buSzPts val="3800"/>
              <a:buNone/>
              <a:defRPr sz="5067"/>
            </a:lvl9pPr>
          </a:lstStyle>
          <a:p>
            <a:endParaRPr/>
          </a:p>
        </p:txBody>
      </p:sp>
      <p:sp>
        <p:nvSpPr>
          <p:cNvPr id="41" name="Google Shape;41;p9"/>
          <p:cNvSpPr txBox="1">
            <a:spLocks noGrp="1"/>
          </p:cNvSpPr>
          <p:nvPr>
            <p:ph type="subTitle" idx="1"/>
          </p:nvPr>
        </p:nvSpPr>
        <p:spPr>
          <a:xfrm>
            <a:off x="354000" y="3692001"/>
            <a:ext cx="53936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2" name="Google Shape;42;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8261216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338304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1097917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48236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676865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863211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534196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159484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a:blip r:embed="rId2"/>
          <a:srcRect r="19824"/>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2" y="3446103"/>
            <a:ext cx="6345239" cy="554061"/>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spTree>
    <p:extLst>
      <p:ext uri="{BB962C8B-B14F-4D97-AF65-F5344CB8AC3E}">
        <p14:creationId xmlns:p14="http://schemas.microsoft.com/office/powerpoint/2010/main" val="2385833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2100"/>
              <a:buNone/>
              <a:defRPr sz="2800"/>
            </a:lvl1pPr>
          </a:lstStyle>
          <a:p>
            <a:endParaRPr/>
          </a:p>
        </p:txBody>
      </p:sp>
      <p:sp>
        <p:nvSpPr>
          <p:cNvPr id="46" name="Google Shape;46;p10"/>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28569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sp>
        <p:nvSpPr>
          <p:cNvPr id="48" name="Google Shape;48;p11"/>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11"/>
          <p:cNvSpPr txBox="1">
            <a:spLocks noGrp="1"/>
          </p:cNvSpPr>
          <p:nvPr>
            <p:ph type="title" hasCustomPrompt="1"/>
          </p:nvPr>
        </p:nvSpPr>
        <p:spPr>
          <a:xfrm>
            <a:off x="415600" y="990668"/>
            <a:ext cx="11360800" cy="2675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6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6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6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6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6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6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6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6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6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415600" y="3793576"/>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2133"/>
              </a:spcBef>
              <a:spcAft>
                <a:spcPts val="0"/>
              </a:spcAft>
              <a:buClr>
                <a:schemeClr val="lt1"/>
              </a:buClr>
              <a:buSzPts val="1400"/>
              <a:buChar char="○"/>
              <a:defRPr>
                <a:solidFill>
                  <a:schemeClr val="lt1"/>
                </a:solidFill>
              </a:defRPr>
            </a:lvl2pPr>
            <a:lvl3pPr marL="1828754" lvl="2" indent="-423323" algn="ctr">
              <a:spcBef>
                <a:spcPts val="2133"/>
              </a:spcBef>
              <a:spcAft>
                <a:spcPts val="0"/>
              </a:spcAft>
              <a:buClr>
                <a:schemeClr val="lt1"/>
              </a:buClr>
              <a:buSzPts val="1400"/>
              <a:buChar char="■"/>
              <a:defRPr>
                <a:solidFill>
                  <a:schemeClr val="lt1"/>
                </a:solidFill>
              </a:defRPr>
            </a:lvl3pPr>
            <a:lvl4pPr marL="2438339" lvl="3" indent="-423323" algn="ctr">
              <a:spcBef>
                <a:spcPts val="2133"/>
              </a:spcBef>
              <a:spcAft>
                <a:spcPts val="0"/>
              </a:spcAft>
              <a:buClr>
                <a:schemeClr val="lt1"/>
              </a:buClr>
              <a:buSzPts val="1400"/>
              <a:buChar char="●"/>
              <a:defRPr>
                <a:solidFill>
                  <a:schemeClr val="lt1"/>
                </a:solidFill>
              </a:defRPr>
            </a:lvl4pPr>
            <a:lvl5pPr marL="3047924" lvl="4" indent="-423323" algn="ctr">
              <a:spcBef>
                <a:spcPts val="2133"/>
              </a:spcBef>
              <a:spcAft>
                <a:spcPts val="0"/>
              </a:spcAft>
              <a:buClr>
                <a:schemeClr val="lt1"/>
              </a:buClr>
              <a:buSzPts val="1400"/>
              <a:buChar char="○"/>
              <a:defRPr>
                <a:solidFill>
                  <a:schemeClr val="lt1"/>
                </a:solidFill>
              </a:defRPr>
            </a:lvl5pPr>
            <a:lvl6pPr marL="3657509" lvl="5" indent="-423323" algn="ctr">
              <a:spcBef>
                <a:spcPts val="2133"/>
              </a:spcBef>
              <a:spcAft>
                <a:spcPts val="0"/>
              </a:spcAft>
              <a:buClr>
                <a:schemeClr val="lt1"/>
              </a:buClr>
              <a:buSzPts val="1400"/>
              <a:buChar char="■"/>
              <a:defRPr>
                <a:solidFill>
                  <a:schemeClr val="lt1"/>
                </a:solidFill>
              </a:defRPr>
            </a:lvl6pPr>
            <a:lvl7pPr marL="4267093" lvl="6" indent="-423323" algn="ctr">
              <a:spcBef>
                <a:spcPts val="2133"/>
              </a:spcBef>
              <a:spcAft>
                <a:spcPts val="0"/>
              </a:spcAft>
              <a:buClr>
                <a:schemeClr val="lt1"/>
              </a:buClr>
              <a:buSzPts val="1400"/>
              <a:buChar char="●"/>
              <a:defRPr>
                <a:solidFill>
                  <a:schemeClr val="lt1"/>
                </a:solidFill>
              </a:defRPr>
            </a:lvl7pPr>
            <a:lvl8pPr marL="4876678" lvl="7" indent="-423323" algn="ctr">
              <a:spcBef>
                <a:spcPts val="2133"/>
              </a:spcBef>
              <a:spcAft>
                <a:spcPts val="0"/>
              </a:spcAft>
              <a:buClr>
                <a:schemeClr val="lt1"/>
              </a:buClr>
              <a:buSzPts val="1400"/>
              <a:buChar char="○"/>
              <a:defRPr>
                <a:solidFill>
                  <a:schemeClr val="lt1"/>
                </a:solidFill>
              </a:defRPr>
            </a:lvl8pPr>
            <a:lvl9pPr marL="5486263" lvl="8" indent="-423323" algn="ctr">
              <a:spcBef>
                <a:spcPts val="2133"/>
              </a:spcBef>
              <a:spcAft>
                <a:spcPts val="2133"/>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62741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18127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3729517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a:t>Haga clic para modificar el estilo de subtítulo del patrón</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1718419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image" Target="../media/image2.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theme" Target="../theme/theme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831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lt2"/>
                </a:solidFill>
                <a:latin typeface="Source Sans Pro"/>
                <a:ea typeface="Source Sans Pro"/>
                <a:cs typeface="Source Sans Pro"/>
                <a:sym typeface="Source Sans Pro"/>
              </a:defRPr>
            </a:lvl1pPr>
            <a:lvl2pPr lvl="1" algn="r">
              <a:buNone/>
              <a:defRPr sz="1333">
                <a:solidFill>
                  <a:schemeClr val="lt2"/>
                </a:solidFill>
                <a:latin typeface="Source Sans Pro"/>
                <a:ea typeface="Source Sans Pro"/>
                <a:cs typeface="Source Sans Pro"/>
                <a:sym typeface="Source Sans Pro"/>
              </a:defRPr>
            </a:lvl2pPr>
            <a:lvl3pPr lvl="2" algn="r">
              <a:buNone/>
              <a:defRPr sz="1333">
                <a:solidFill>
                  <a:schemeClr val="lt2"/>
                </a:solidFill>
                <a:latin typeface="Source Sans Pro"/>
                <a:ea typeface="Source Sans Pro"/>
                <a:cs typeface="Source Sans Pro"/>
                <a:sym typeface="Source Sans Pro"/>
              </a:defRPr>
            </a:lvl3pPr>
            <a:lvl4pPr lvl="3" algn="r">
              <a:buNone/>
              <a:defRPr sz="1333">
                <a:solidFill>
                  <a:schemeClr val="lt2"/>
                </a:solidFill>
                <a:latin typeface="Source Sans Pro"/>
                <a:ea typeface="Source Sans Pro"/>
                <a:cs typeface="Source Sans Pro"/>
                <a:sym typeface="Source Sans Pro"/>
              </a:defRPr>
            </a:lvl4pPr>
            <a:lvl5pPr lvl="4" algn="r">
              <a:buNone/>
              <a:defRPr sz="1333">
                <a:solidFill>
                  <a:schemeClr val="lt2"/>
                </a:solidFill>
                <a:latin typeface="Source Sans Pro"/>
                <a:ea typeface="Source Sans Pro"/>
                <a:cs typeface="Source Sans Pro"/>
                <a:sym typeface="Source Sans Pro"/>
              </a:defRPr>
            </a:lvl5pPr>
            <a:lvl6pPr lvl="5" algn="r">
              <a:buNone/>
              <a:defRPr sz="1333">
                <a:solidFill>
                  <a:schemeClr val="lt2"/>
                </a:solidFill>
                <a:latin typeface="Source Sans Pro"/>
                <a:ea typeface="Source Sans Pro"/>
                <a:cs typeface="Source Sans Pro"/>
                <a:sym typeface="Source Sans Pro"/>
              </a:defRPr>
            </a:lvl6pPr>
            <a:lvl7pPr lvl="6" algn="r">
              <a:buNone/>
              <a:defRPr sz="1333">
                <a:solidFill>
                  <a:schemeClr val="lt2"/>
                </a:solidFill>
                <a:latin typeface="Source Sans Pro"/>
                <a:ea typeface="Source Sans Pro"/>
                <a:cs typeface="Source Sans Pro"/>
                <a:sym typeface="Source Sans Pro"/>
              </a:defRPr>
            </a:lvl7pPr>
            <a:lvl8pPr lvl="7" algn="r">
              <a:buNone/>
              <a:defRPr sz="1333">
                <a:solidFill>
                  <a:schemeClr val="lt2"/>
                </a:solidFill>
                <a:latin typeface="Source Sans Pro"/>
                <a:ea typeface="Source Sans Pro"/>
                <a:cs typeface="Source Sans Pro"/>
                <a:sym typeface="Source Sans Pro"/>
              </a:defRPr>
            </a:lvl8pPr>
            <a:lvl9pPr lvl="8" algn="r">
              <a:buNone/>
              <a:defRPr sz="1333">
                <a:solidFill>
                  <a:schemeClr val="lt2"/>
                </a:solidFill>
                <a:latin typeface="Source Sans Pro"/>
                <a:ea typeface="Source Sans Pro"/>
                <a:cs typeface="Source Sans Pro"/>
                <a:sym typeface="Source Sans Pro"/>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537990347"/>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F6CB2-3771-4ADD-A627-914030C613EC}" type="datetimeFigureOut">
              <a:rPr lang="es-AR" smtClean="0"/>
              <a:pPr/>
              <a:t>5/8/25</a:t>
            </a:fld>
            <a:endParaRPr lang="es-AR"/>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302056-5213-4551-87DF-DD83DCF69E65}" type="slidenum">
              <a:rPr lang="es-AR" smtClean="0"/>
              <a:pPr/>
              <a:t>‹Nº›</a:t>
            </a:fld>
            <a:endParaRPr lang="es-AR"/>
          </a:p>
        </p:txBody>
      </p:sp>
    </p:spTree>
    <p:extLst>
      <p:ext uri="{BB962C8B-B14F-4D97-AF65-F5344CB8AC3E}">
        <p14:creationId xmlns:p14="http://schemas.microsoft.com/office/powerpoint/2010/main" val="263713329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9"/>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294928965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www.linkedin.com/in/arielschwindt/"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hemeOverride" Target="../theme/themeOverride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hyperlink" Target="https://azure.microsoft.com/es-es/free/student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6888" y="1064015"/>
            <a:ext cx="6590959" cy="5658633"/>
          </a:xfrm>
          <a:prstGeom prst="rect">
            <a:avLst/>
          </a:prstGeom>
        </p:spPr>
      </p:pic>
      <p:sp>
        <p:nvSpPr>
          <p:cNvPr id="11" name="Text Placeholder 6">
            <a:extLst>
              <a:ext uri="{FF2B5EF4-FFF2-40B4-BE49-F238E27FC236}">
                <a16:creationId xmlns:a16="http://schemas.microsoft.com/office/drawing/2014/main" id="{839BCE6D-6848-DA16-7D8C-F63A17A9173E}"/>
              </a:ext>
            </a:extLst>
          </p:cNvPr>
          <p:cNvSpPr txBox="1">
            <a:spLocks/>
          </p:cNvSpPr>
          <p:nvPr/>
        </p:nvSpPr>
        <p:spPr>
          <a:xfrm>
            <a:off x="2004840" y="3524448"/>
            <a:ext cx="5943600" cy="1961059"/>
          </a:xfrm>
          <a:prstGeom prst="rect">
            <a:avLst/>
          </a:prstGeom>
          <a:noFill/>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t>Ing. Ariel </a:t>
            </a:r>
            <a:r>
              <a:rPr lang="en-US" sz="2800" b="1" dirty="0" err="1"/>
              <a:t>Schwindt</a:t>
            </a:r>
            <a:endParaRPr lang="en-US" sz="2800" b="1" dirty="0"/>
          </a:p>
          <a:p>
            <a:r>
              <a:rPr lang="es-AR" dirty="0">
                <a:solidFill>
                  <a:prstClr val="black"/>
                </a:solidFill>
                <a:latin typeface="Source Sans Pro" panose="020B0503030403020204" pitchFamily="34" charset="0"/>
                <a:ea typeface="Source Sans Pro" panose="020B0503030403020204" pitchFamily="34" charset="0"/>
                <a:hlinkClick r:id="rId4"/>
              </a:rPr>
              <a:t>https://www.linkedin.com/in/arielschwindt/</a:t>
            </a:r>
            <a:br>
              <a:rPr lang="es-AR" dirty="0">
                <a:solidFill>
                  <a:prstClr val="black"/>
                </a:solidFill>
                <a:latin typeface="Source Sans Pro" panose="020B0503030403020204" pitchFamily="34" charset="0"/>
                <a:ea typeface="Source Sans Pro" panose="020B0503030403020204" pitchFamily="34" charset="0"/>
              </a:rPr>
            </a:br>
            <a:r>
              <a:rPr lang="es-AR" dirty="0">
                <a:solidFill>
                  <a:prstClr val="black"/>
                </a:solidFill>
                <a:latin typeface="Source Sans Pro" panose="020B0503030403020204" pitchFamily="34" charset="0"/>
                <a:ea typeface="Source Sans Pro" panose="020B0503030403020204" pitchFamily="34" charset="0"/>
              </a:rPr>
              <a:t>Microsoft </a:t>
            </a:r>
            <a:r>
              <a:rPr lang="es-AR" dirty="0" err="1">
                <a:solidFill>
                  <a:prstClr val="black"/>
                </a:solidFill>
                <a:latin typeface="Source Sans Pro" panose="020B0503030403020204" pitchFamily="34" charset="0"/>
                <a:ea typeface="Source Sans Pro" panose="020B0503030403020204" pitchFamily="34" charset="0"/>
              </a:rPr>
              <a:t>Certified</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Trainer</a:t>
            </a:r>
            <a:endParaRPr lang="es-AR" dirty="0">
              <a:solidFill>
                <a:prstClr val="black"/>
              </a:solidFill>
              <a:latin typeface="Source Sans Pro" panose="020B0503030403020204" pitchFamily="34" charset="0"/>
              <a:ea typeface="Source Sans Pro" panose="020B0503030403020204" pitchFamily="34" charset="0"/>
            </a:endParaRPr>
          </a:p>
          <a:p>
            <a:br>
              <a:rPr lang="en-US" sz="2800" b="1" dirty="0"/>
            </a:br>
            <a:r>
              <a:rPr lang="es-AR" dirty="0">
                <a:solidFill>
                  <a:prstClr val="black"/>
                </a:solidFill>
                <a:latin typeface="Source Sans Pro" panose="020B0503030403020204" pitchFamily="34" charset="0"/>
                <a:ea typeface="Source Sans Pro" panose="020B0503030403020204" pitchFamily="34" charset="0"/>
              </a:rPr>
              <a:t>MS Certified DevOps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Expert</a:t>
            </a:r>
          </a:p>
          <a:p>
            <a:r>
              <a:rPr lang="es-AR" dirty="0">
                <a:solidFill>
                  <a:prstClr val="black"/>
                </a:solidFill>
                <a:latin typeface="Source Sans Pro" panose="020B0503030403020204" pitchFamily="34" charset="0"/>
                <a:ea typeface="Source Sans Pro" panose="020B0503030403020204" pitchFamily="34" charset="0"/>
              </a:rPr>
              <a:t>MS Certified Azure </a:t>
            </a:r>
            <a:r>
              <a:rPr lang="es-AR" dirty="0" err="1">
                <a:solidFill>
                  <a:prstClr val="black"/>
                </a:solidFill>
                <a:latin typeface="Source Sans Pro" panose="020B0503030403020204" pitchFamily="34" charset="0"/>
                <a:ea typeface="Source Sans Pro" panose="020B0503030403020204" pitchFamily="34" charset="0"/>
              </a:rPr>
              <a:t>Developer</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Associate</a:t>
            </a:r>
            <a:endParaRPr lang="es-AR" dirty="0">
              <a:solidFill>
                <a:prstClr val="black"/>
              </a:solidFill>
              <a:latin typeface="Source Sans Pro" panose="020B0503030403020204" pitchFamily="34" charset="0"/>
              <a:ea typeface="Source Sans Pro" panose="020B0503030403020204" pitchFamily="34" charset="0"/>
            </a:endParaRPr>
          </a:p>
          <a:p>
            <a:r>
              <a:rPr lang="es-AR" dirty="0">
                <a:solidFill>
                  <a:prstClr val="black"/>
                </a:solidFill>
                <a:latin typeface="Source Sans Pro" panose="020B0503030403020204" pitchFamily="34" charset="0"/>
                <a:ea typeface="Source Sans Pro" panose="020B0503030403020204" pitchFamily="34" charset="0"/>
              </a:rPr>
              <a:t>MS </a:t>
            </a:r>
            <a:r>
              <a:rPr lang="es-AR" dirty="0" err="1">
                <a:solidFill>
                  <a:prstClr val="black"/>
                </a:solidFill>
                <a:latin typeface="Source Sans Pro" panose="020B0503030403020204" pitchFamily="34" charset="0"/>
                <a:ea typeface="Source Sans Pro" panose="020B0503030403020204" pitchFamily="34" charset="0"/>
              </a:rPr>
              <a:t>Certified</a:t>
            </a:r>
            <a:r>
              <a:rPr lang="es-AR" dirty="0">
                <a:solidFill>
                  <a:prstClr val="black"/>
                </a:solidFill>
                <a:latin typeface="Source Sans Pro" panose="020B0503030403020204" pitchFamily="34" charset="0"/>
                <a:ea typeface="Source Sans Pro" panose="020B0503030403020204" pitchFamily="34" charset="0"/>
              </a:rPr>
              <a:t> Azure AI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Associate</a:t>
            </a:r>
            <a:endParaRPr lang="es-AR" dirty="0">
              <a:solidFill>
                <a:prstClr val="black"/>
              </a:solidFill>
              <a:latin typeface="Source Sans Pro" panose="020B0503030403020204" pitchFamily="34" charset="0"/>
              <a:ea typeface="Source Sans Pro" panose="020B0503030403020204" pitchFamily="34" charset="0"/>
            </a:endParaRPr>
          </a:p>
          <a:p>
            <a:endParaRPr lang="es-AR" dirty="0">
              <a:solidFill>
                <a:prstClr val="black"/>
              </a:solidFill>
              <a:latin typeface="Source Sans Pro" panose="020B0503030403020204" pitchFamily="34" charset="0"/>
              <a:ea typeface="Source Sans Pro" panose="020B0503030403020204" pitchFamily="34" charset="0"/>
            </a:endParaRPr>
          </a:p>
          <a:p>
            <a:endParaRPr lang="es-AR" sz="2000" dirty="0">
              <a:solidFill>
                <a:prstClr val="black"/>
              </a:solidFill>
              <a:latin typeface="Source Sans Pro" panose="020B0503030403020204" pitchFamily="34" charset="0"/>
              <a:ea typeface="Source Sans Pro" panose="020B0503030403020204" pitchFamily="34" charset="0"/>
            </a:endParaRPr>
          </a:p>
        </p:txBody>
      </p:sp>
      <p:pic>
        <p:nvPicPr>
          <p:cNvPr id="12" name="Imagen 11">
            <a:extLst>
              <a:ext uri="{FF2B5EF4-FFF2-40B4-BE49-F238E27FC236}">
                <a16:creationId xmlns:a16="http://schemas.microsoft.com/office/drawing/2014/main" id="{8FC118B3-8ACB-948B-9B19-4C9BD98FF800}"/>
              </a:ext>
            </a:extLst>
          </p:cNvPr>
          <p:cNvPicPr>
            <a:picLocks noChangeAspect="1"/>
          </p:cNvPicPr>
          <p:nvPr/>
        </p:nvPicPr>
        <p:blipFill>
          <a:blip r:embed="rId5"/>
          <a:stretch>
            <a:fillRect/>
          </a:stretch>
        </p:blipFill>
        <p:spPr>
          <a:xfrm>
            <a:off x="573647" y="4792530"/>
            <a:ext cx="1052279" cy="1035029"/>
          </a:xfrm>
          <a:prstGeom prst="rect">
            <a:avLst/>
          </a:prstGeom>
        </p:spPr>
      </p:pic>
      <p:pic>
        <p:nvPicPr>
          <p:cNvPr id="14" name="Imagen 13">
            <a:extLst>
              <a:ext uri="{FF2B5EF4-FFF2-40B4-BE49-F238E27FC236}">
                <a16:creationId xmlns:a16="http://schemas.microsoft.com/office/drawing/2014/main" id="{E33B920A-3652-2EAE-AFAA-71BA7E2219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647" y="3524448"/>
            <a:ext cx="1128851" cy="1163764"/>
          </a:xfrm>
          <a:prstGeom prst="rect">
            <a:avLst/>
          </a:prstGeom>
        </p:spPr>
      </p:pic>
      <p:sp>
        <p:nvSpPr>
          <p:cNvPr id="16" name="Title 4">
            <a:extLst>
              <a:ext uri="{FF2B5EF4-FFF2-40B4-BE49-F238E27FC236}">
                <a16:creationId xmlns:a16="http://schemas.microsoft.com/office/drawing/2014/main" id="{D10E52B3-C00D-3F3F-AAD8-BDC678594D68}"/>
              </a:ext>
            </a:extLst>
          </p:cNvPr>
          <p:cNvSpPr txBox="1">
            <a:spLocks/>
          </p:cNvSpPr>
          <p:nvPr/>
        </p:nvSpPr>
        <p:spPr>
          <a:xfrm>
            <a:off x="677047" y="949569"/>
            <a:ext cx="9590081" cy="1828800"/>
          </a:xfrm>
          <a:prstGeom prst="rect">
            <a:avLst/>
          </a:prstGeom>
          <a:noFill/>
        </p:spPr>
        <p:txBody>
          <a:bodyPr vert="horz" wrap="square" lIns="0" tIns="0" rIns="0" bIns="182880" rtlCol="0" anchor="b" anchorCtr="0">
            <a:noAutofit/>
          </a:bodyPr>
          <a:lstStyle>
            <a:lvl1pPr algn="l" defTabSz="932742" rtl="0" eaLnBrk="1" latinLnBrk="0" hangingPunct="1">
              <a:lnSpc>
                <a:spcPct val="90000"/>
              </a:lnSpc>
              <a:spcBef>
                <a:spcPct val="0"/>
              </a:spcBef>
              <a:buNone/>
              <a:defRPr lang="en-US" sz="5400" b="0" strike="noStrike"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s-AR"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Ingeniería de Software III </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s-AR"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Trabajos Prácticos 2025</a:t>
            </a:r>
          </a:p>
        </p:txBody>
      </p:sp>
      <p:sp>
        <p:nvSpPr>
          <p:cNvPr id="19" name="Rectángulo 18">
            <a:extLst>
              <a:ext uri="{FF2B5EF4-FFF2-40B4-BE49-F238E27FC236}">
                <a16:creationId xmlns:a16="http://schemas.microsoft.com/office/drawing/2014/main" id="{B1A4DB33-3F27-2444-E5C7-627F14099E66}"/>
              </a:ext>
            </a:extLst>
          </p:cNvPr>
          <p:cNvSpPr/>
          <p:nvPr/>
        </p:nvSpPr>
        <p:spPr>
          <a:xfrm>
            <a:off x="457200" y="293077"/>
            <a:ext cx="1711569" cy="6564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a:extLst>
            <a:ext uri="{FF2B5EF4-FFF2-40B4-BE49-F238E27FC236}">
              <a16:creationId xmlns:a16="http://schemas.microsoft.com/office/drawing/2014/main" id="{EA4218B0-F484-7140-5ED7-7B4F1F30A375}"/>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05407EDB-FBD1-CEC8-A724-98E9EDC4B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Marcador de contenido 2">
            <a:extLst>
              <a:ext uri="{FF2B5EF4-FFF2-40B4-BE49-F238E27FC236}">
                <a16:creationId xmlns:a16="http://schemas.microsoft.com/office/drawing/2014/main" id="{242B07D3-86EE-F6B6-D390-F2430372CA68}"/>
              </a:ext>
            </a:extLst>
          </p:cNvPr>
          <p:cNvSpPr>
            <a:spLocks noGrp="1"/>
          </p:cNvSpPr>
          <p:nvPr>
            <p:ph idx="1"/>
          </p:nvPr>
        </p:nvSpPr>
        <p:spPr>
          <a:xfrm>
            <a:off x="3646449" y="747132"/>
            <a:ext cx="8419171" cy="5832344"/>
          </a:xfrm>
        </p:spPr>
        <p:txBody>
          <a:bodyPr/>
          <a:lstStyle/>
          <a:p>
            <a:endParaRPr lang="es-AR" dirty="0">
              <a:solidFill>
                <a:schemeClr val="bg2"/>
              </a:solidFill>
            </a:endParaRPr>
          </a:p>
          <a:p>
            <a:r>
              <a:rPr lang="es-AR" dirty="0">
                <a:solidFill>
                  <a:schemeClr val="bg2"/>
                </a:solidFill>
              </a:rPr>
              <a:t>El objetivo de esta materia radica en </a:t>
            </a:r>
            <a:r>
              <a:rPr lang="es-AR" b="1" dirty="0">
                <a:solidFill>
                  <a:schemeClr val="bg2"/>
                </a:solidFill>
              </a:rPr>
              <a:t>adquirir conceptos fundamentales sobre integración y entrega continua (CI/CD), automatización y despliegue</a:t>
            </a:r>
            <a:r>
              <a:rPr lang="es-AR" dirty="0">
                <a:solidFill>
                  <a:schemeClr val="bg2"/>
                </a:solidFill>
              </a:rPr>
              <a:t>, así como en </a:t>
            </a:r>
            <a:r>
              <a:rPr lang="es-AR" b="1" dirty="0">
                <a:solidFill>
                  <a:schemeClr val="bg2"/>
                </a:solidFill>
              </a:rPr>
              <a:t>ejemplificar cómo llevarlos a la práctica</a:t>
            </a:r>
            <a:r>
              <a:rPr lang="es-AR" dirty="0">
                <a:solidFill>
                  <a:schemeClr val="bg2"/>
                </a:solidFill>
              </a:rPr>
              <a:t>. El objetivo no es dominar en profundidad una herramienta específica, sino </a:t>
            </a:r>
            <a:r>
              <a:rPr lang="es-AR" b="1" dirty="0">
                <a:solidFill>
                  <a:schemeClr val="bg2"/>
                </a:solidFill>
              </a:rPr>
              <a:t>comprender el enfoque, los beneficios y las mejores prácticas</a:t>
            </a:r>
            <a:r>
              <a:rPr lang="es-AR" dirty="0">
                <a:solidFill>
                  <a:schemeClr val="bg2"/>
                </a:solidFill>
              </a:rPr>
              <a:t>, para luego poder aplicarlos en distintas plataformas y contextos reales.</a:t>
            </a:r>
          </a:p>
          <a:p>
            <a:r>
              <a:rPr lang="es-AR" dirty="0">
                <a:solidFill>
                  <a:schemeClr val="bg2"/>
                </a:solidFill>
              </a:rPr>
              <a:t> Los detalles finos de configuración e implementación específicos de cada herramienta </a:t>
            </a:r>
            <a:r>
              <a:rPr lang="es-AR" b="1" dirty="0">
                <a:solidFill>
                  <a:schemeClr val="bg2"/>
                </a:solidFill>
              </a:rPr>
              <a:t>no forman parte del alcance central de la materia</a:t>
            </a:r>
            <a:r>
              <a:rPr lang="es-AR" dirty="0">
                <a:solidFill>
                  <a:schemeClr val="bg2"/>
                </a:solidFill>
              </a:rPr>
              <a:t>, y se espera que el estudiante pueda complementarlos con recursos externos, documentación oficial o soporte de las plataformas que elija.</a:t>
            </a:r>
          </a:p>
          <a:p>
            <a:r>
              <a:rPr lang="es-AR" dirty="0">
                <a:solidFill>
                  <a:schemeClr val="bg2"/>
                </a:solidFill>
              </a:rPr>
              <a:t>Además, el uso de </a:t>
            </a:r>
            <a:r>
              <a:rPr lang="es-AR" b="1" dirty="0">
                <a:solidFill>
                  <a:schemeClr val="bg2"/>
                </a:solidFill>
              </a:rPr>
              <a:t>herramientas de inteligencia artificial está no solo permitido, sino que se alienta activamente</a:t>
            </a:r>
            <a:r>
              <a:rPr lang="es-AR" dirty="0">
                <a:solidFill>
                  <a:schemeClr val="bg2"/>
                </a:solidFill>
              </a:rPr>
              <a:t>. La IA puede facilitar la redacción de scripts, la configuración de pipelines, la comprensión de errores y la optimización de tareas repetitivas, siempre y cuando el estudiante comprenda lo que está implementando y pueda justificar sus decisiones técnicas.</a:t>
            </a:r>
          </a:p>
        </p:txBody>
      </p:sp>
      <p:sp>
        <p:nvSpPr>
          <p:cNvPr id="3" name="Título 1">
            <a:extLst>
              <a:ext uri="{FF2B5EF4-FFF2-40B4-BE49-F238E27FC236}">
                <a16:creationId xmlns:a16="http://schemas.microsoft.com/office/drawing/2014/main" id="{2E0AF4D3-6402-F37E-6A9C-60B44AE03375}"/>
              </a:ext>
            </a:extLst>
          </p:cNvPr>
          <p:cNvSpPr>
            <a:spLocks noGrp="1"/>
          </p:cNvSpPr>
          <p:nvPr>
            <p:ph type="title"/>
          </p:nvPr>
        </p:nvSpPr>
        <p:spPr>
          <a:xfrm>
            <a:off x="3865944" y="278524"/>
            <a:ext cx="7707312" cy="1325563"/>
          </a:xfrm>
          <a:noFill/>
          <a:ln>
            <a:noFill/>
          </a:ln>
        </p:spPr>
        <p:txBody>
          <a:bodyPr spcFirstLastPara="1" vert="horz" wrap="square" lIns="0" tIns="164592" rIns="0" bIns="0" rtlCol="0" anchor="t" anchorCtr="0">
            <a:noAutofit/>
          </a:bodyPr>
          <a:lstStyle/>
          <a:p>
            <a:pPr defTabSz="914367">
              <a:lnSpc>
                <a:spcPct val="90000"/>
              </a:lnSpc>
              <a:spcBef>
                <a:spcPct val="0"/>
              </a:spcBef>
              <a:buClrTx/>
              <a:buSzTx/>
              <a:buFontTx/>
            </a:pPr>
            <a:r>
              <a:rPr lang="es-AR" sz="3529" b="0" kern="1200" spc="-147" dirty="0">
                <a:ln w="3175">
                  <a:noFill/>
                </a:ln>
                <a:solidFill>
                  <a:srgbClr val="0078D7"/>
                </a:solidFill>
                <a:latin typeface="Segoe UI Semibold"/>
                <a:ea typeface="+mn-ea"/>
                <a:cs typeface="Segoe UI" pitchFamily="34" charset="0"/>
              </a:rPr>
              <a:t>Enfoque de la Materia</a:t>
            </a:r>
          </a:p>
        </p:txBody>
      </p:sp>
    </p:spTree>
    <p:extLst>
      <p:ext uri="{BB962C8B-B14F-4D97-AF65-F5344CB8AC3E}">
        <p14:creationId xmlns:p14="http://schemas.microsoft.com/office/powerpoint/2010/main" val="3212857177"/>
      </p:ext>
    </p:extLst>
  </p:cSld>
  <p:clrMapOvr>
    <a:overrideClrMapping bg1="lt1" tx1="dk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646450" y="365125"/>
            <a:ext cx="7707350" cy="1325563"/>
          </a:xfrm>
        </p:spPr>
        <p:txBody>
          <a:bodyPr/>
          <a:lstStyle/>
          <a:p>
            <a:r>
              <a:rPr lang="es-AR" sz="2000" b="1" dirty="0"/>
              <a:t>Trabajo Práctico Integrador: Requisitos y Validación</a:t>
            </a:r>
            <a:endParaRPr lang="es-AR" sz="2000" dirty="0"/>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646449" y="747132"/>
            <a:ext cx="8419171" cy="5832344"/>
          </a:xfrm>
        </p:spPr>
        <p:txBody>
          <a:bodyPr/>
          <a:lstStyle/>
          <a:p>
            <a:pPr marL="114300" indent="0">
              <a:buNone/>
            </a:pPr>
            <a:r>
              <a:rPr lang="es-AR" sz="1500" dirty="0">
                <a:solidFill>
                  <a:schemeClr val="bg2"/>
                </a:solidFill>
              </a:rPr>
              <a:t>El </a:t>
            </a:r>
            <a:r>
              <a:rPr lang="es-AR" sz="1500" b="1" dirty="0">
                <a:solidFill>
                  <a:schemeClr val="bg2"/>
                </a:solidFill>
              </a:rPr>
              <a:t>Trabajo Práctico Integrador</a:t>
            </a:r>
            <a:r>
              <a:rPr lang="es-AR" sz="1500" dirty="0">
                <a:solidFill>
                  <a:schemeClr val="bg2"/>
                </a:solidFill>
              </a:rPr>
              <a:t> es un componente esencial para la aprobación del examen final teórico de esta materia. Se presenta el día que se rinde el final de la materia.</a:t>
            </a:r>
            <a:br>
              <a:rPr lang="es-AR" sz="1500" dirty="0">
                <a:solidFill>
                  <a:schemeClr val="bg2"/>
                </a:solidFill>
              </a:rPr>
            </a:br>
            <a:endParaRPr lang="es-AR" sz="1500" b="1" dirty="0">
              <a:solidFill>
                <a:schemeClr val="bg2"/>
              </a:solidFill>
            </a:endParaRPr>
          </a:p>
          <a:p>
            <a:pPr marL="114300" indent="0">
              <a:buNone/>
            </a:pPr>
            <a:r>
              <a:rPr lang="es-AR" b="1" dirty="0">
                <a:solidFill>
                  <a:schemeClr val="bg2"/>
                </a:solidFill>
              </a:rPr>
              <a:t>Requisitos del Proyecto Integrador:</a:t>
            </a:r>
            <a:br>
              <a:rPr lang="es-AR" b="1" dirty="0">
                <a:solidFill>
                  <a:schemeClr val="bg2"/>
                </a:solidFill>
              </a:rPr>
            </a:br>
            <a:endParaRPr lang="es-AR" b="1" dirty="0">
              <a:solidFill>
                <a:schemeClr val="bg2"/>
              </a:solidFill>
            </a:endParaRPr>
          </a:p>
          <a:p>
            <a:pPr>
              <a:buFont typeface="Arial" panose="020B0604020202020204" pitchFamily="34" charset="0"/>
              <a:buChar char="•"/>
            </a:pPr>
            <a:r>
              <a:rPr lang="es-AR" sz="1500" b="1" dirty="0">
                <a:solidFill>
                  <a:schemeClr val="bg2"/>
                </a:solidFill>
              </a:rPr>
              <a:t>Aplicación Completa:</a:t>
            </a:r>
            <a:r>
              <a:rPr lang="es-AR" sz="1500" dirty="0">
                <a:solidFill>
                  <a:schemeClr val="bg2"/>
                </a:solidFill>
              </a:rPr>
              <a:t> Utilicen una aplicación, ya sea desarrollada por ustedes o un proyecto existente en GitHub, que incluya:</a:t>
            </a:r>
          </a:p>
          <a:p>
            <a:pPr marL="914400" lvl="3" indent="0">
              <a:lnSpc>
                <a:spcPct val="100000"/>
              </a:lnSpc>
              <a:spcBef>
                <a:spcPts val="0"/>
              </a:spcBef>
              <a:buFont typeface="Arial" panose="020B0604020202020204" pitchFamily="34" charset="0"/>
              <a:buChar char="•"/>
            </a:pPr>
            <a:r>
              <a:rPr lang="es-AR" sz="1500" dirty="0">
                <a:solidFill>
                  <a:schemeClr val="bg2"/>
                </a:solidFill>
              </a:rPr>
              <a:t>Un servicio de </a:t>
            </a:r>
            <a:r>
              <a:rPr lang="es-AR" sz="1500" dirty="0" err="1">
                <a:solidFill>
                  <a:schemeClr val="bg2"/>
                </a:solidFill>
              </a:rPr>
              <a:t>backend</a:t>
            </a:r>
            <a:r>
              <a:rPr lang="es-AR" sz="1500" dirty="0">
                <a:solidFill>
                  <a:schemeClr val="bg2"/>
                </a:solidFill>
              </a:rPr>
              <a:t>.</a:t>
            </a:r>
          </a:p>
          <a:p>
            <a:pPr marL="914400" lvl="3" indent="0">
              <a:lnSpc>
                <a:spcPct val="100000"/>
              </a:lnSpc>
              <a:spcBef>
                <a:spcPts val="0"/>
              </a:spcBef>
              <a:buFont typeface="Arial" panose="020B0604020202020204" pitchFamily="34" charset="0"/>
              <a:buChar char="•"/>
            </a:pPr>
            <a:r>
              <a:rPr lang="es-AR" sz="1500" dirty="0">
                <a:solidFill>
                  <a:schemeClr val="bg2"/>
                </a:solidFill>
              </a:rPr>
              <a:t>Un servicio de </a:t>
            </a:r>
            <a:r>
              <a:rPr lang="es-AR" sz="1500" dirty="0" err="1">
                <a:solidFill>
                  <a:schemeClr val="bg2"/>
                </a:solidFill>
              </a:rPr>
              <a:t>frontend</a:t>
            </a:r>
            <a:r>
              <a:rPr lang="es-AR" sz="1500" dirty="0">
                <a:solidFill>
                  <a:schemeClr val="bg2"/>
                </a:solidFill>
              </a:rPr>
              <a:t>.</a:t>
            </a:r>
          </a:p>
          <a:p>
            <a:pPr marL="914400" lvl="3" indent="0">
              <a:lnSpc>
                <a:spcPct val="100000"/>
              </a:lnSpc>
              <a:spcBef>
                <a:spcPts val="0"/>
              </a:spcBef>
              <a:buFont typeface="Arial" panose="020B0604020202020204" pitchFamily="34" charset="0"/>
              <a:buChar char="•"/>
            </a:pPr>
            <a:r>
              <a:rPr lang="es-AR" sz="1500" dirty="0">
                <a:solidFill>
                  <a:schemeClr val="bg2"/>
                </a:solidFill>
              </a:rPr>
              <a:t>Interacción con base(s) de datos.</a:t>
            </a:r>
          </a:p>
          <a:p>
            <a:pPr>
              <a:buFont typeface="Arial" panose="020B0604020202020204" pitchFamily="34" charset="0"/>
              <a:buChar char="•"/>
            </a:pPr>
            <a:r>
              <a:rPr lang="es-AR" sz="1500" b="1" dirty="0">
                <a:solidFill>
                  <a:schemeClr val="bg2"/>
                </a:solidFill>
              </a:rPr>
              <a:t>Repositorio en Git:</a:t>
            </a:r>
            <a:r>
              <a:rPr lang="es-AR" sz="1500" dirty="0">
                <a:solidFill>
                  <a:schemeClr val="bg2"/>
                </a:solidFill>
              </a:rPr>
              <a:t> La aplicación debe estar alojada en un repositorio público Git.</a:t>
            </a:r>
          </a:p>
          <a:p>
            <a:pPr>
              <a:buFont typeface="Arial" panose="020B0604020202020204" pitchFamily="34" charset="0"/>
              <a:buChar char="•"/>
            </a:pPr>
            <a:r>
              <a:rPr lang="es-AR" sz="1500" b="1" dirty="0" err="1">
                <a:solidFill>
                  <a:schemeClr val="bg2"/>
                </a:solidFill>
              </a:rPr>
              <a:t>Build</a:t>
            </a:r>
            <a:r>
              <a:rPr lang="es-AR" sz="1500" b="1" dirty="0">
                <a:solidFill>
                  <a:schemeClr val="bg2"/>
                </a:solidFill>
              </a:rPr>
              <a:t> y </a:t>
            </a:r>
            <a:r>
              <a:rPr lang="es-AR" sz="1500" b="1" dirty="0" err="1">
                <a:solidFill>
                  <a:schemeClr val="bg2"/>
                </a:solidFill>
              </a:rPr>
              <a:t>Deploy</a:t>
            </a:r>
            <a:r>
              <a:rPr lang="es-AR" sz="1500" b="1" dirty="0">
                <a:solidFill>
                  <a:schemeClr val="bg2"/>
                </a:solidFill>
              </a:rPr>
              <a:t> Automatizados:</a:t>
            </a:r>
            <a:r>
              <a:rPr lang="es-AR" sz="1500" dirty="0">
                <a:solidFill>
                  <a:schemeClr val="bg2"/>
                </a:solidFill>
              </a:rPr>
              <a:t> Configuren la construcción y el </a:t>
            </a:r>
            <a:r>
              <a:rPr lang="es-AR" sz="1500" dirty="0" err="1">
                <a:solidFill>
                  <a:schemeClr val="bg2"/>
                </a:solidFill>
              </a:rPr>
              <a:t>deploy</a:t>
            </a:r>
            <a:r>
              <a:rPr lang="es-AR" sz="1500" dirty="0">
                <a:solidFill>
                  <a:schemeClr val="bg2"/>
                </a:solidFill>
              </a:rPr>
              <a:t> de la aplicación de manera automatizada utilizando herramientas vistas en clase, como Azure </a:t>
            </a:r>
            <a:r>
              <a:rPr lang="es-AR" sz="1500" dirty="0" err="1">
                <a:solidFill>
                  <a:schemeClr val="bg2"/>
                </a:solidFill>
              </a:rPr>
              <a:t>Devops</a:t>
            </a:r>
            <a:r>
              <a:rPr lang="es-AR" sz="1500" dirty="0">
                <a:solidFill>
                  <a:schemeClr val="bg2"/>
                </a:solidFill>
              </a:rPr>
              <a:t> Pipelines o GitHub </a:t>
            </a:r>
            <a:r>
              <a:rPr lang="es-AR" sz="1500" dirty="0" err="1">
                <a:solidFill>
                  <a:schemeClr val="bg2"/>
                </a:solidFill>
              </a:rPr>
              <a:t>Actions</a:t>
            </a:r>
            <a:r>
              <a:rPr lang="es-AR" sz="1500" dirty="0">
                <a:solidFill>
                  <a:schemeClr val="bg2"/>
                </a:solidFill>
              </a:rPr>
              <a:t> </a:t>
            </a:r>
            <a:r>
              <a:rPr lang="es-AR" sz="1500" b="1" dirty="0">
                <a:solidFill>
                  <a:schemeClr val="bg2"/>
                </a:solidFill>
              </a:rPr>
              <a:t>o cualquiera similar.</a:t>
            </a:r>
          </a:p>
          <a:p>
            <a:pPr marL="914400" lvl="3" indent="0">
              <a:lnSpc>
                <a:spcPct val="100000"/>
              </a:lnSpc>
              <a:spcBef>
                <a:spcPts val="0"/>
              </a:spcBef>
              <a:buFont typeface="Arial" panose="020B0604020202020204" pitchFamily="34" charset="0"/>
              <a:buChar char="•"/>
            </a:pPr>
            <a:r>
              <a:rPr lang="es-AR" sz="1500" dirty="0">
                <a:solidFill>
                  <a:schemeClr val="bg2"/>
                </a:solidFill>
              </a:rPr>
              <a:t>Cada </a:t>
            </a:r>
            <a:r>
              <a:rPr lang="es-AR" sz="1500" dirty="0" err="1">
                <a:solidFill>
                  <a:schemeClr val="bg2"/>
                </a:solidFill>
              </a:rPr>
              <a:t>pull</a:t>
            </a:r>
            <a:r>
              <a:rPr lang="es-AR" sz="1500" dirty="0">
                <a:solidFill>
                  <a:schemeClr val="bg2"/>
                </a:solidFill>
              </a:rPr>
              <a:t> </a:t>
            </a:r>
            <a:r>
              <a:rPr lang="es-AR" sz="1500" dirty="0" err="1">
                <a:solidFill>
                  <a:schemeClr val="bg2"/>
                </a:solidFill>
              </a:rPr>
              <a:t>request</a:t>
            </a:r>
            <a:r>
              <a:rPr lang="es-AR" sz="1500" dirty="0">
                <a:solidFill>
                  <a:schemeClr val="bg2"/>
                </a:solidFill>
              </a:rPr>
              <a:t> aprobado a la rama master debe construir la aplicación automáticamente.</a:t>
            </a:r>
          </a:p>
          <a:p>
            <a:pPr marL="914400" lvl="3" indent="0">
              <a:lnSpc>
                <a:spcPct val="100000"/>
              </a:lnSpc>
              <a:spcBef>
                <a:spcPts val="0"/>
              </a:spcBef>
              <a:buFont typeface="Arial" panose="020B0604020202020204" pitchFamily="34" charset="0"/>
              <a:buChar char="•"/>
            </a:pPr>
            <a:r>
              <a:rPr lang="es-AR" sz="1500" dirty="0">
                <a:solidFill>
                  <a:schemeClr val="bg2"/>
                </a:solidFill>
              </a:rPr>
              <a:t>Deben ejecutar los </a:t>
            </a:r>
            <a:r>
              <a:rPr lang="es-AR" sz="1500" dirty="0" err="1">
                <a:solidFill>
                  <a:schemeClr val="bg2"/>
                </a:solidFill>
              </a:rPr>
              <a:t>tests</a:t>
            </a:r>
            <a:r>
              <a:rPr lang="es-AR" sz="1500" dirty="0">
                <a:solidFill>
                  <a:schemeClr val="bg2"/>
                </a:solidFill>
              </a:rPr>
              <a:t> de unidad, recolectar y mostrar los resultados.</a:t>
            </a:r>
          </a:p>
          <a:p>
            <a:pPr marL="914400" lvl="3" indent="0">
              <a:lnSpc>
                <a:spcPct val="100000"/>
              </a:lnSpc>
              <a:spcBef>
                <a:spcPts val="0"/>
              </a:spcBef>
              <a:buFont typeface="Arial" panose="020B0604020202020204" pitchFamily="34" charset="0"/>
              <a:buChar char="•"/>
            </a:pPr>
            <a:r>
              <a:rPr lang="es-AR" sz="1500" dirty="0">
                <a:solidFill>
                  <a:schemeClr val="bg2"/>
                </a:solidFill>
              </a:rPr>
              <a:t>Superados los test de unidad, el pipeline debe realizar el </a:t>
            </a:r>
            <a:r>
              <a:rPr lang="es-AR" sz="1500" dirty="0" err="1">
                <a:solidFill>
                  <a:schemeClr val="bg2"/>
                </a:solidFill>
              </a:rPr>
              <a:t>deploy</a:t>
            </a:r>
            <a:r>
              <a:rPr lang="es-AR" sz="1500" dirty="0">
                <a:solidFill>
                  <a:schemeClr val="bg2"/>
                </a:solidFill>
              </a:rPr>
              <a:t> automáticamente al entorno de QA ejecutando además pruebas de integración.</a:t>
            </a:r>
          </a:p>
          <a:p>
            <a:pPr marL="914400" lvl="3" indent="0">
              <a:lnSpc>
                <a:spcPct val="100000"/>
              </a:lnSpc>
              <a:spcBef>
                <a:spcPts val="0"/>
              </a:spcBef>
              <a:buFont typeface="Arial" panose="020B0604020202020204" pitchFamily="34" charset="0"/>
              <a:buChar char="•"/>
            </a:pPr>
            <a:r>
              <a:rPr lang="es-AR" sz="1500" dirty="0">
                <a:solidFill>
                  <a:schemeClr val="bg2"/>
                </a:solidFill>
              </a:rPr>
              <a:t>Debe existir una aprobación manual para aprobar el pase al entorno de Producción</a:t>
            </a:r>
          </a:p>
          <a:p>
            <a:pPr>
              <a:buFont typeface="Arial" panose="020B0604020202020204" pitchFamily="34" charset="0"/>
              <a:buChar char="•"/>
            </a:pPr>
            <a:r>
              <a:rPr lang="es-AR" sz="1500" b="1" dirty="0">
                <a:solidFill>
                  <a:schemeClr val="bg2"/>
                </a:solidFill>
              </a:rPr>
              <a:t>Test Cases: </a:t>
            </a:r>
            <a:r>
              <a:rPr lang="es-AR" sz="1500" dirty="0">
                <a:solidFill>
                  <a:schemeClr val="bg2"/>
                </a:solidFill>
              </a:rPr>
              <a:t>Presenten los test cases escritos, incluyendo los </a:t>
            </a:r>
            <a:r>
              <a:rPr lang="es-AR" sz="1500" dirty="0" err="1">
                <a:solidFill>
                  <a:schemeClr val="bg2"/>
                </a:solidFill>
              </a:rPr>
              <a:t>tests</a:t>
            </a:r>
            <a:r>
              <a:rPr lang="es-AR" sz="1500" dirty="0">
                <a:solidFill>
                  <a:schemeClr val="bg2"/>
                </a:solidFill>
              </a:rPr>
              <a:t> de integración.</a:t>
            </a:r>
          </a:p>
        </p:txBody>
      </p:sp>
    </p:spTree>
    <p:extLst>
      <p:ext uri="{BB962C8B-B14F-4D97-AF65-F5344CB8AC3E}">
        <p14:creationId xmlns:p14="http://schemas.microsoft.com/office/powerpoint/2010/main" val="2399217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B631B-4605-EBB3-21B0-7DFC3D83DE94}"/>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46322E08-931B-FB5E-F4B3-59E2B27B6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Marcador de contenido 2">
            <a:extLst>
              <a:ext uri="{FF2B5EF4-FFF2-40B4-BE49-F238E27FC236}">
                <a16:creationId xmlns:a16="http://schemas.microsoft.com/office/drawing/2014/main" id="{A723BD53-BB5A-218C-9F43-DA48C27B7C0B}"/>
              </a:ext>
            </a:extLst>
          </p:cNvPr>
          <p:cNvSpPr>
            <a:spLocks noGrp="1"/>
          </p:cNvSpPr>
          <p:nvPr>
            <p:ph idx="1"/>
          </p:nvPr>
        </p:nvSpPr>
        <p:spPr>
          <a:xfrm>
            <a:off x="3634257" y="1137276"/>
            <a:ext cx="8419171" cy="5832344"/>
          </a:xfrm>
        </p:spPr>
        <p:txBody>
          <a:bodyPr/>
          <a:lstStyle/>
          <a:p>
            <a:r>
              <a:rPr lang="es-AR" sz="1600" dirty="0">
                <a:solidFill>
                  <a:schemeClr val="bg2"/>
                </a:solidFill>
              </a:rPr>
              <a:t>Tanto en los trabajos prácticos como en el Trabajo Práctico Integrador de la materia, podrán utilizar </a:t>
            </a:r>
            <a:r>
              <a:rPr lang="es-AR" sz="1600" b="1" dirty="0">
                <a:solidFill>
                  <a:schemeClr val="bg2"/>
                </a:solidFill>
              </a:rPr>
              <a:t>cualquier herramienta de CI/CD</a:t>
            </a:r>
            <a:r>
              <a:rPr lang="es-AR" sz="1600" dirty="0">
                <a:solidFill>
                  <a:schemeClr val="bg2"/>
                </a:solidFill>
              </a:rPr>
              <a:t> y </a:t>
            </a:r>
            <a:r>
              <a:rPr lang="es-AR" sz="1600" b="1" dirty="0">
                <a:solidFill>
                  <a:schemeClr val="bg2"/>
                </a:solidFill>
              </a:rPr>
              <a:t>cualquier nube pública</a:t>
            </a:r>
            <a:r>
              <a:rPr lang="es-AR" sz="1600" dirty="0">
                <a:solidFill>
                  <a:schemeClr val="bg2"/>
                </a:solidFill>
              </a:rPr>
              <a:t>.</a:t>
            </a:r>
          </a:p>
          <a:p>
            <a:r>
              <a:rPr lang="es-AR" sz="1600" dirty="0">
                <a:solidFill>
                  <a:schemeClr val="bg2"/>
                </a:solidFill>
              </a:rPr>
              <a:t>Durante el cursado, abordaremos los conceptos clave implementándolos específicamente en </a:t>
            </a:r>
            <a:r>
              <a:rPr lang="es-AR" sz="1600" b="1" dirty="0">
                <a:solidFill>
                  <a:schemeClr val="bg2"/>
                </a:solidFill>
              </a:rPr>
              <a:t>Azure DevOps</a:t>
            </a:r>
            <a:r>
              <a:rPr lang="es-AR" sz="1600" dirty="0">
                <a:solidFill>
                  <a:schemeClr val="bg2"/>
                </a:solidFill>
              </a:rPr>
              <a:t> y la nube de </a:t>
            </a:r>
            <a:r>
              <a:rPr lang="es-AR" sz="1600" b="1" dirty="0">
                <a:solidFill>
                  <a:schemeClr val="bg2"/>
                </a:solidFill>
              </a:rPr>
              <a:t>Microsoft Azure</a:t>
            </a:r>
            <a:r>
              <a:rPr lang="es-AR" sz="1600" dirty="0">
                <a:solidFill>
                  <a:schemeClr val="bg2"/>
                </a:solidFill>
              </a:rPr>
              <a:t>, aunque </a:t>
            </a:r>
            <a:r>
              <a:rPr lang="es-AR" sz="1600" b="1" dirty="0">
                <a:solidFill>
                  <a:schemeClr val="bg2"/>
                </a:solidFill>
              </a:rPr>
              <a:t>su uso no es obligatorio</a:t>
            </a:r>
            <a:r>
              <a:rPr lang="es-AR" sz="1600" dirty="0">
                <a:solidFill>
                  <a:schemeClr val="bg2"/>
                </a:solidFill>
              </a:rPr>
              <a:t>.</a:t>
            </a:r>
          </a:p>
          <a:p>
            <a:r>
              <a:rPr lang="es-AR" sz="1600" dirty="0">
                <a:solidFill>
                  <a:schemeClr val="bg2"/>
                </a:solidFill>
              </a:rPr>
              <a:t>Para quienes deseen utilizar Azure, pueden crear una cuenta gratuita para estudiantes en el siguiente enlace:</a:t>
            </a:r>
            <a:br>
              <a:rPr lang="es-AR" sz="1600" dirty="0">
                <a:solidFill>
                  <a:schemeClr val="bg2"/>
                </a:solidFill>
              </a:rPr>
            </a:br>
            <a:r>
              <a:rPr lang="es-AR" sz="1600" dirty="0">
                <a:solidFill>
                  <a:schemeClr val="bg2"/>
                </a:solidFill>
              </a:rPr>
              <a:t>👉 </a:t>
            </a:r>
            <a:r>
              <a:rPr lang="es-AR" sz="1600" dirty="0">
                <a:solidFill>
                  <a:schemeClr val="bg2"/>
                </a:solidFill>
                <a:hlinkClick r:id="rId4">
                  <a:extLst>
                    <a:ext uri="{A12FA001-AC4F-418D-AE19-62706E023703}">
                      <ahyp:hlinkClr xmlns:ahyp="http://schemas.microsoft.com/office/drawing/2018/hyperlinkcolor" val="tx"/>
                    </a:ext>
                  </a:extLst>
                </a:hlinkClick>
              </a:rPr>
              <a:t>https://azure.microsoft.com/es-es/free/students</a:t>
            </a:r>
            <a:endParaRPr lang="es-AR" sz="1600" dirty="0">
              <a:solidFill>
                <a:schemeClr val="bg2"/>
              </a:solidFill>
            </a:endParaRPr>
          </a:p>
          <a:p>
            <a:endParaRPr lang="es-AR" sz="1600" dirty="0">
              <a:solidFill>
                <a:schemeClr val="bg2"/>
              </a:solidFill>
            </a:endParaRPr>
          </a:p>
          <a:p>
            <a:r>
              <a:rPr lang="es-AR" sz="1600" dirty="0">
                <a:solidFill>
                  <a:schemeClr val="bg2"/>
                </a:solidFill>
              </a:rPr>
              <a:t>En caso de no poder acceder a la cuenta gratuita para estudiantes, también pueden crear una cuenta estándar. En ese caso, se solicitará una tarjeta de crédito únicamente con fines de validación. </a:t>
            </a:r>
            <a:r>
              <a:rPr lang="es-AR" sz="1600" b="1" dirty="0">
                <a:solidFill>
                  <a:schemeClr val="bg2"/>
                </a:solidFill>
              </a:rPr>
              <a:t>Todos los trabajos prácticos se realizarán exclusivamente con servicios gratuitos disponibles en la plataforma Azure</a:t>
            </a:r>
            <a:r>
              <a:rPr lang="es-AR" sz="1600" dirty="0">
                <a:solidFill>
                  <a:schemeClr val="bg2"/>
                </a:solidFill>
              </a:rPr>
              <a:t>, por lo que </a:t>
            </a:r>
            <a:r>
              <a:rPr lang="es-AR" sz="1600" b="1" dirty="0">
                <a:solidFill>
                  <a:schemeClr val="bg2"/>
                </a:solidFill>
              </a:rPr>
              <a:t>no tendrán costos asociados</a:t>
            </a:r>
            <a:r>
              <a:rPr lang="es-AR" sz="1600" dirty="0">
                <a:solidFill>
                  <a:schemeClr val="bg2"/>
                </a:solidFill>
              </a:rPr>
              <a:t>.</a:t>
            </a:r>
          </a:p>
          <a:p>
            <a:pPr marL="114300" indent="0">
              <a:buNone/>
            </a:pPr>
            <a:endParaRPr lang="es-AR" sz="1600" dirty="0">
              <a:solidFill>
                <a:schemeClr val="bg2"/>
              </a:solidFill>
            </a:endParaRPr>
          </a:p>
          <a:p>
            <a:pPr marL="114300" indent="0">
              <a:buNone/>
            </a:pPr>
            <a:r>
              <a:rPr lang="es-AR" sz="1600" dirty="0">
                <a:solidFill>
                  <a:schemeClr val="bg2"/>
                </a:solidFill>
              </a:rPr>
              <a:t>⚠️ </a:t>
            </a:r>
            <a:r>
              <a:rPr lang="es-AR" sz="1600" b="1" dirty="0">
                <a:solidFill>
                  <a:schemeClr val="bg2"/>
                </a:solidFill>
              </a:rPr>
              <a:t>Importante:</a:t>
            </a:r>
            <a:r>
              <a:rPr lang="es-AR" sz="1600" dirty="0">
                <a:solidFill>
                  <a:schemeClr val="bg2"/>
                </a:solidFill>
              </a:rPr>
              <a:t> si optan por utilizar una cuenta estándar, será </a:t>
            </a:r>
            <a:r>
              <a:rPr lang="es-AR" sz="1600" b="1" dirty="0">
                <a:solidFill>
                  <a:schemeClr val="bg2"/>
                </a:solidFill>
              </a:rPr>
              <a:t>responsabilidad del alumno verificar que los servicios configurados estén dentro del plan gratuito</a:t>
            </a:r>
            <a:r>
              <a:rPr lang="es-AR" sz="1600" dirty="0">
                <a:solidFill>
                  <a:schemeClr val="bg2"/>
                </a:solidFill>
              </a:rPr>
              <a:t> para evitar cargos.</a:t>
            </a:r>
          </a:p>
          <a:p>
            <a:pPr marL="114300" indent="0">
              <a:buNone/>
            </a:pPr>
            <a:endParaRPr lang="es-AR" sz="1600" dirty="0">
              <a:solidFill>
                <a:schemeClr val="bg2"/>
              </a:solidFill>
            </a:endParaRPr>
          </a:p>
          <a:p>
            <a:pPr marL="114300" indent="0">
              <a:buNone/>
            </a:pPr>
            <a:r>
              <a:rPr lang="es-AR" sz="1600" dirty="0">
                <a:solidFill>
                  <a:schemeClr val="bg2"/>
                </a:solidFill>
              </a:rPr>
              <a:t>Asimismo, pueden utilizar </a:t>
            </a:r>
            <a:r>
              <a:rPr lang="es-AR" sz="1600" b="1" dirty="0">
                <a:solidFill>
                  <a:schemeClr val="bg2"/>
                </a:solidFill>
              </a:rPr>
              <a:t>cualquier otra herramienta de CI/CD</a:t>
            </a:r>
            <a:r>
              <a:rPr lang="es-AR" sz="1600" dirty="0">
                <a:solidFill>
                  <a:schemeClr val="bg2"/>
                </a:solidFill>
              </a:rPr>
              <a:t> y/o </a:t>
            </a:r>
            <a:r>
              <a:rPr lang="es-AR" sz="1600" b="1" dirty="0">
                <a:solidFill>
                  <a:schemeClr val="bg2"/>
                </a:solidFill>
              </a:rPr>
              <a:t>cualquier otra nube pública</a:t>
            </a:r>
            <a:r>
              <a:rPr lang="es-AR" sz="1600" dirty="0">
                <a:solidFill>
                  <a:schemeClr val="bg2"/>
                </a:solidFill>
              </a:rPr>
              <a:t>, pero </a:t>
            </a:r>
            <a:r>
              <a:rPr lang="es-AR" sz="1600" b="1" dirty="0">
                <a:solidFill>
                  <a:schemeClr val="bg2"/>
                </a:solidFill>
              </a:rPr>
              <a:t>no se brindarán instrucciones ni soporte</a:t>
            </a:r>
            <a:r>
              <a:rPr lang="es-AR" sz="1600" dirty="0">
                <a:solidFill>
                  <a:schemeClr val="bg2"/>
                </a:solidFill>
              </a:rPr>
              <a:t> para plataformas que no sean </a:t>
            </a:r>
            <a:r>
              <a:rPr lang="es-AR" sz="1600" b="1" dirty="0">
                <a:solidFill>
                  <a:schemeClr val="bg2"/>
                </a:solidFill>
              </a:rPr>
              <a:t>Azure DevOps</a:t>
            </a:r>
            <a:r>
              <a:rPr lang="es-AR" sz="1600" dirty="0">
                <a:solidFill>
                  <a:schemeClr val="bg2"/>
                </a:solidFill>
              </a:rPr>
              <a:t> y </a:t>
            </a:r>
            <a:r>
              <a:rPr lang="es-AR" sz="1600" b="1" dirty="0">
                <a:solidFill>
                  <a:schemeClr val="bg2"/>
                </a:solidFill>
              </a:rPr>
              <a:t>Azure</a:t>
            </a:r>
            <a:r>
              <a:rPr lang="es-AR" sz="1600" dirty="0">
                <a:solidFill>
                  <a:schemeClr val="bg2"/>
                </a:solidFill>
              </a:rPr>
              <a:t>.</a:t>
            </a:r>
          </a:p>
        </p:txBody>
      </p:sp>
      <p:sp>
        <p:nvSpPr>
          <p:cNvPr id="3" name="Título 1">
            <a:extLst>
              <a:ext uri="{FF2B5EF4-FFF2-40B4-BE49-F238E27FC236}">
                <a16:creationId xmlns:a16="http://schemas.microsoft.com/office/drawing/2014/main" id="{E1A989B0-85E0-E101-4D32-630C2DD2B577}"/>
              </a:ext>
            </a:extLst>
          </p:cNvPr>
          <p:cNvSpPr txBox="1">
            <a:spLocks/>
          </p:cNvSpPr>
          <p:nvPr/>
        </p:nvSpPr>
        <p:spPr>
          <a:xfrm>
            <a:off x="3865944" y="278524"/>
            <a:ext cx="7707312" cy="1325563"/>
          </a:xfrm>
          <a:prstGeom prst="rect">
            <a:avLst/>
          </a:prstGeom>
          <a:noFill/>
          <a:ln>
            <a:noFill/>
          </a:ln>
        </p:spPr>
        <p:txBody>
          <a:bodyPr spcFirstLastPara="1" vert="horz" wrap="square" lIns="0" tIns="164592" rIns="0" bIns="0"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defTabSz="914367">
              <a:lnSpc>
                <a:spcPct val="90000"/>
              </a:lnSpc>
              <a:spcBef>
                <a:spcPct val="0"/>
              </a:spcBef>
              <a:buClrTx/>
              <a:buSzTx/>
              <a:buFontTx/>
              <a:buNone/>
            </a:pPr>
            <a:r>
              <a:rPr lang="es-AR" sz="3529" b="0" kern="1200" spc="-147" dirty="0">
                <a:ln w="3175">
                  <a:noFill/>
                </a:ln>
                <a:solidFill>
                  <a:srgbClr val="FF0000"/>
                </a:solidFill>
                <a:latin typeface="Segoe UI Semibold"/>
                <a:ea typeface="+mn-ea"/>
                <a:cs typeface="Segoe UI" pitchFamily="34" charset="0"/>
              </a:rPr>
              <a:t>ATENCION!!!</a:t>
            </a:r>
          </a:p>
        </p:txBody>
      </p:sp>
    </p:spTree>
    <p:extLst>
      <p:ext uri="{BB962C8B-B14F-4D97-AF65-F5344CB8AC3E}">
        <p14:creationId xmlns:p14="http://schemas.microsoft.com/office/powerpoint/2010/main" val="2249523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8757199-E881-5C4C-A749-F7104E8D7756}"/>
              </a:ext>
            </a:extLst>
          </p:cNvPr>
          <p:cNvSpPr txBox="1">
            <a:spLocks/>
          </p:cNvSpPr>
          <p:nvPr/>
        </p:nvSpPr>
        <p:spPr>
          <a:xfrm>
            <a:off x="426426" y="2607534"/>
            <a:ext cx="11236487" cy="1825975"/>
          </a:xfrm>
          <a:prstGeom prst="rect">
            <a:avLst/>
          </a:prstGeo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5294" b="0" kern="1200" cap="none" spc="-147" baseline="0" dirty="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5294" b="0" i="0" u="none" strike="noStrike" kern="1200" cap="none" spc="-147" normalizeH="0" baseline="0" noProof="0" dirty="0">
                <a:ln w="3175">
                  <a:noFill/>
                </a:ln>
                <a:solidFill>
                  <a:srgbClr val="FFFFFF"/>
                </a:solidFill>
                <a:effectLst/>
                <a:uLnTx/>
                <a:uFillTx/>
                <a:latin typeface="Segoe UI Semibold"/>
                <a:ea typeface="+mn-ea"/>
                <a:cs typeface="Segoe UI" pitchFamily="34" charset="0"/>
              </a:rPr>
              <a:t>Dudas? </a:t>
            </a:r>
            <a:r>
              <a:rPr kumimoji="0" lang="en-GB" sz="5294" b="0" i="0" u="none" strike="noStrike" kern="1200" cap="none" spc="-147" normalizeH="0" baseline="0" noProof="0" dirty="0" err="1">
                <a:ln w="3175">
                  <a:noFill/>
                </a:ln>
                <a:solidFill>
                  <a:srgbClr val="FFFFFF"/>
                </a:solidFill>
                <a:effectLst/>
                <a:uLnTx/>
                <a:uFillTx/>
                <a:latin typeface="Segoe UI Semibold"/>
                <a:ea typeface="+mn-ea"/>
                <a:cs typeface="Segoe UI" pitchFamily="34" charset="0"/>
              </a:rPr>
              <a:t>Preguntas</a:t>
            </a:r>
            <a:r>
              <a:rPr kumimoji="0" lang="en-GB" sz="5294" b="0" i="0" u="none" strike="noStrike" kern="1200" cap="none" spc="-147" normalizeH="0" baseline="0" noProof="0" dirty="0">
                <a:ln w="3175">
                  <a:noFill/>
                </a:ln>
                <a:solidFill>
                  <a:srgbClr val="FFFFFF"/>
                </a:solidFill>
                <a:effectLst/>
                <a:uLnTx/>
                <a:uFillTx/>
                <a:latin typeface="Segoe UI Semibold"/>
                <a:ea typeface="+mn-ea"/>
                <a:cs typeface="Segoe UI" pitchFamily="34" charset="0"/>
              </a:rPr>
              <a:t>?</a:t>
            </a:r>
          </a:p>
        </p:txBody>
      </p:sp>
    </p:spTree>
    <p:extLst>
      <p:ext uri="{BB962C8B-B14F-4D97-AF65-F5344CB8AC3E}">
        <p14:creationId xmlns:p14="http://schemas.microsoft.com/office/powerpoint/2010/main" val="3121942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BFB2E-F36F-7343-E8DC-460F29C25948}"/>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E7E326E8-D22A-27F7-18DA-F20DB27FF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Marcador de contenido 2">
            <a:extLst>
              <a:ext uri="{FF2B5EF4-FFF2-40B4-BE49-F238E27FC236}">
                <a16:creationId xmlns:a16="http://schemas.microsoft.com/office/drawing/2014/main" id="{DA6C864B-CAFE-85BF-C360-7BAD14AF554F}"/>
              </a:ext>
            </a:extLst>
          </p:cNvPr>
          <p:cNvSpPr>
            <a:spLocks noGrp="1"/>
          </p:cNvSpPr>
          <p:nvPr>
            <p:ph idx="1"/>
          </p:nvPr>
        </p:nvSpPr>
        <p:spPr>
          <a:xfrm>
            <a:off x="3857296" y="1040524"/>
            <a:ext cx="7496503" cy="5538952"/>
          </a:xfrm>
        </p:spPr>
        <p:txBody>
          <a:bodyPr/>
          <a:lstStyle/>
          <a:p>
            <a:pPr marL="114300" indent="0">
              <a:buNone/>
            </a:pPr>
            <a:r>
              <a:rPr lang="es-AR" sz="3200" dirty="0">
                <a:solidFill>
                  <a:schemeClr val="bg2"/>
                </a:solidFill>
              </a:rPr>
              <a:t>Durante esta materia, abordaremos herramientas y conceptos clave con un objetivo claro: </a:t>
            </a:r>
            <a:r>
              <a:rPr lang="es-AR" sz="3200" b="1" dirty="0">
                <a:solidFill>
                  <a:schemeClr val="bg2"/>
                </a:solidFill>
              </a:rPr>
              <a:t>formarnos en prácticas modernas de desarrollo y operaciones bajo la filosofía DevOps</a:t>
            </a:r>
            <a:r>
              <a:rPr lang="es-AR" sz="3200" dirty="0">
                <a:solidFill>
                  <a:schemeClr val="bg2"/>
                </a:solidFill>
              </a:rPr>
              <a:t>. Cada tema que veremos está orientado a automatizar procesos, mejorar la colaboración entre equipos y lograr entregas más rápidas y confiables de software.</a:t>
            </a:r>
          </a:p>
          <a:p>
            <a:pPr marL="114300" indent="0">
              <a:buNone/>
            </a:pPr>
            <a:endParaRPr lang="es-AR" dirty="0">
              <a:solidFill>
                <a:schemeClr val="bg2"/>
              </a:solidFill>
            </a:endParaRPr>
          </a:p>
        </p:txBody>
      </p:sp>
      <p:sp>
        <p:nvSpPr>
          <p:cNvPr id="7" name="Title 3">
            <a:extLst>
              <a:ext uri="{FF2B5EF4-FFF2-40B4-BE49-F238E27FC236}">
                <a16:creationId xmlns:a16="http://schemas.microsoft.com/office/drawing/2014/main" id="{D597A49E-3FB6-E63C-D2FD-7755C7478C15}"/>
              </a:ext>
            </a:extLst>
          </p:cNvPr>
          <p:cNvSpPr txBox="1">
            <a:spLocks/>
          </p:cNvSpPr>
          <p:nvPr/>
        </p:nvSpPr>
        <p:spPr>
          <a:xfrm>
            <a:off x="3998976" y="222583"/>
            <a:ext cx="7763487" cy="758022"/>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529" b="0" kern="1200" cap="none" spc="-147"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s-AR" sz="3529" b="0" i="0" u="none" strike="noStrike" kern="1200" cap="none" spc="-147" normalizeH="0" baseline="0" noProof="0" dirty="0">
                <a:ln w="3175">
                  <a:noFill/>
                </a:ln>
                <a:solidFill>
                  <a:srgbClr val="0078D7"/>
                </a:solidFill>
                <a:effectLst/>
                <a:uLnTx/>
                <a:uFillTx/>
                <a:latin typeface="Segoe UI Semibold"/>
                <a:ea typeface="+mn-ea"/>
                <a:cs typeface="Segoe UI" pitchFamily="34" charset="0"/>
              </a:rPr>
              <a:t>Agenda</a:t>
            </a:r>
          </a:p>
        </p:txBody>
      </p:sp>
    </p:spTree>
    <p:extLst>
      <p:ext uri="{BB962C8B-B14F-4D97-AF65-F5344CB8AC3E}">
        <p14:creationId xmlns:p14="http://schemas.microsoft.com/office/powerpoint/2010/main" val="23553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49CFA-D9D4-A0B8-0600-5D0C42EF78D4}"/>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A92B3694-7BD3-B15E-3A14-947391471592}"/>
              </a:ext>
            </a:extLst>
          </p:cNvPr>
          <p:cNvSpPr>
            <a:spLocks noGrp="1"/>
          </p:cNvSpPr>
          <p:nvPr>
            <p:ph type="body" sz="quarter" idx="10"/>
          </p:nvPr>
        </p:nvSpPr>
        <p:spPr>
          <a:xfrm>
            <a:off x="426425" y="945256"/>
            <a:ext cx="11338166" cy="276999"/>
          </a:xfrm>
        </p:spPr>
        <p:txBody>
          <a:bodyPr/>
          <a:lstStyle/>
          <a:p>
            <a:r>
              <a:rPr lang="en-US" sz="1800">
                <a:solidFill>
                  <a:srgbClr val="505050"/>
                </a:solidFill>
              </a:rPr>
              <a:t>People. Process. Products.</a:t>
            </a:r>
          </a:p>
        </p:txBody>
      </p:sp>
      <p:sp>
        <p:nvSpPr>
          <p:cNvPr id="4" name="Title 3">
            <a:extLst>
              <a:ext uri="{FF2B5EF4-FFF2-40B4-BE49-F238E27FC236}">
                <a16:creationId xmlns:a16="http://schemas.microsoft.com/office/drawing/2014/main" id="{D7B4FAD5-0F7E-3623-74BE-03E206689C58}"/>
              </a:ext>
            </a:extLst>
          </p:cNvPr>
          <p:cNvSpPr>
            <a:spLocks noGrp="1"/>
          </p:cNvSpPr>
          <p:nvPr>
            <p:ph type="title"/>
          </p:nvPr>
        </p:nvSpPr>
        <p:spPr/>
        <p:txBody>
          <a:bodyPr/>
          <a:lstStyle/>
          <a:p>
            <a:r>
              <a:rPr lang="en-US" spc="-98" dirty="0" err="1"/>
              <a:t>Qué</a:t>
            </a:r>
            <a:r>
              <a:rPr lang="en-US" spc="-98" dirty="0"/>
              <a:t> es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4A31C71D-DC0A-CF25-2981-BFBDCDF3BD3B}"/>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C98DEB1C-CB7F-034C-AC04-AD5CEFE7385B}"/>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000000"/>
                  </a:solidFill>
                  <a:effectLst/>
                  <a:uLnTx/>
                  <a:uFillTx/>
                  <a:latin typeface="Segoe UI"/>
                  <a:ea typeface="+mn-ea"/>
                  <a:cs typeface="+mn-cs"/>
                </a:rPr>
                <a:t>DevOps es la </a:t>
              </a:r>
              <a:r>
                <a:rPr kumimoji="0" lang="en-US" sz="2745" b="0" i="0" u="none" strike="noStrike" kern="1200" cap="none" spc="0" normalizeH="0" baseline="0" noProof="0" dirty="0" err="1">
                  <a:ln>
                    <a:noFill/>
                  </a:ln>
                  <a:solidFill>
                    <a:srgbClr val="000000"/>
                  </a:solidFill>
                  <a:effectLst/>
                  <a:uLnTx/>
                  <a:uFillTx/>
                  <a:latin typeface="Segoe UI"/>
                  <a:ea typeface="+mn-ea"/>
                  <a:cs typeface="+mn-cs"/>
                </a:rPr>
                <a:t>unión</a:t>
              </a:r>
              <a:r>
                <a:rPr kumimoji="0" lang="en-US" sz="2745" b="0" i="0" u="none" strike="noStrike" kern="1200" cap="none" spc="0" normalizeH="0" baseline="0" noProof="0" dirty="0">
                  <a:ln>
                    <a:noFill/>
                  </a:ln>
                  <a:solidFill>
                    <a:srgbClr val="000000"/>
                  </a:solidFill>
                  <a:effectLst/>
                  <a:uLnTx/>
                  <a:uFillTx/>
                  <a:latin typeface="Segoe UI"/>
                  <a:ea typeface="+mn-ea"/>
                  <a:cs typeface="+mn-cs"/>
                </a:rPr>
                <a:t> de personas, </a:t>
              </a:r>
              <a:r>
                <a:rPr kumimoji="0" lang="en-US" sz="2745" b="0" i="0" u="none" strike="noStrike" kern="1200" cap="none" spc="0" normalizeH="0" baseline="0" noProof="0" dirty="0" err="1">
                  <a:ln>
                    <a:noFill/>
                  </a:ln>
                  <a:solidFill>
                    <a:srgbClr val="000000"/>
                  </a:solidFill>
                  <a:effectLst/>
                  <a:uLnTx/>
                  <a:uFillTx/>
                  <a:latin typeface="Segoe UI"/>
                  <a:ea typeface="+mn-ea"/>
                  <a:cs typeface="+mn-cs"/>
                </a:rPr>
                <a:t>procesos</a:t>
              </a:r>
              <a:r>
                <a:rPr kumimoji="0" lang="en-US" sz="2745" b="0" i="0" u="none" strike="noStrike" kern="1200" cap="none" spc="0" normalizeH="0" baseline="0" noProof="0" dirty="0">
                  <a:ln>
                    <a:noFill/>
                  </a:ln>
                  <a:solidFill>
                    <a:srgbClr val="000000"/>
                  </a:solidFill>
                  <a:effectLst/>
                  <a:uLnTx/>
                  <a:uFillTx/>
                  <a:latin typeface="Segoe UI"/>
                  <a:ea typeface="+mn-ea"/>
                  <a:cs typeface="+mn-cs"/>
                </a:rPr>
                <a:t> y </a:t>
              </a:r>
              <a:r>
                <a:rPr kumimoji="0" lang="en-US" sz="2745" b="0" i="0" u="none" strike="noStrike" kern="1200" cap="none" spc="0" normalizeH="0" baseline="0" noProof="0" dirty="0" err="1">
                  <a:ln>
                    <a:noFill/>
                  </a:ln>
                  <a:solidFill>
                    <a:srgbClr val="000000"/>
                  </a:solidFill>
                  <a:effectLst/>
                  <a:uLnTx/>
                  <a:uFillTx/>
                  <a:latin typeface="Segoe UI"/>
                  <a:ea typeface="+mn-ea"/>
                  <a:cs typeface="+mn-cs"/>
                </a:rPr>
                <a:t>productos</a:t>
              </a:r>
              <a:r>
                <a:rPr kumimoji="0" lang="en-US" sz="2745" b="0" i="0" u="none" strike="noStrike" kern="1200" cap="none" spc="0" normalizeH="0" baseline="0" noProof="0" dirty="0">
                  <a:ln>
                    <a:noFill/>
                  </a:ln>
                  <a:solidFill>
                    <a:srgbClr val="000000"/>
                  </a:solidFill>
                  <a:effectLst/>
                  <a:uLnTx/>
                  <a:uFillTx/>
                  <a:latin typeface="Segoe UI"/>
                  <a:ea typeface="+mn-ea"/>
                  <a:cs typeface="+mn-cs"/>
                </a:rPr>
                <a:t> para </a:t>
              </a:r>
              <a:r>
                <a:rPr kumimoji="0" lang="en-US" sz="2745" b="0" i="0" u="none" strike="noStrike" kern="1200" cap="none" spc="0" normalizeH="0" baseline="0" noProof="0" dirty="0" err="1">
                  <a:ln>
                    <a:noFill/>
                  </a:ln>
                  <a:solidFill>
                    <a:srgbClr val="000000"/>
                  </a:solidFill>
                  <a:effectLst/>
                  <a:uLnTx/>
                  <a:uFillTx/>
                  <a:latin typeface="Segoe UI"/>
                  <a:ea typeface="+mn-ea"/>
                  <a:cs typeface="+mn-cs"/>
                </a:rPr>
                <a:t>permitir</a:t>
              </a:r>
              <a:r>
                <a:rPr kumimoji="0" lang="en-US" sz="2745" b="0" i="0" u="none" strike="noStrike" kern="1200" cap="none" spc="0" normalizeH="0" baseline="0" noProof="0" dirty="0">
                  <a:ln>
                    <a:noFill/>
                  </a:ln>
                  <a:solidFill>
                    <a:srgbClr val="000000"/>
                  </a:solidFill>
                  <a:effectLst/>
                  <a:uLnTx/>
                  <a:uFillTx/>
                  <a:latin typeface="Segoe UI"/>
                  <a:ea typeface="+mn-ea"/>
                  <a:cs typeface="+mn-cs"/>
                </a:rPr>
                <a:t> la </a:t>
              </a:r>
              <a:r>
                <a:rPr kumimoji="0" lang="en-US" sz="2745" b="0" i="0" u="none" strike="noStrike" kern="1200" cap="none" spc="0" normalizeH="0" baseline="0" noProof="0" dirty="0" err="1">
                  <a:ln>
                    <a:noFill/>
                  </a:ln>
                  <a:solidFill>
                    <a:srgbClr val="000000"/>
                  </a:solidFill>
                  <a:effectLst/>
                  <a:uLnTx/>
                  <a:uFillTx/>
                  <a:latin typeface="Segoe UI"/>
                  <a:ea typeface="+mn-ea"/>
                  <a:cs typeface="+mn-cs"/>
                </a:rPr>
                <a:t>entrega</a:t>
              </a:r>
              <a:r>
                <a:rPr kumimoji="0" lang="en-US" sz="2745" b="0" i="0" u="none" strike="noStrike" kern="1200" cap="none" spc="0" normalizeH="0" baseline="0" noProof="0" dirty="0">
                  <a:ln>
                    <a:noFill/>
                  </a:ln>
                  <a:solidFill>
                    <a:srgbClr val="000000"/>
                  </a:solidFill>
                  <a:effectLst/>
                  <a:uLnTx/>
                  <a:uFillTx/>
                  <a:latin typeface="Segoe UI"/>
                  <a:ea typeface="+mn-ea"/>
                  <a:cs typeface="+mn-cs"/>
                </a:rPr>
                <a:t> continua de valor a sus </a:t>
              </a:r>
              <a:r>
                <a:rPr kumimoji="0" lang="en-US" sz="2745" b="0" i="0" u="none" strike="noStrike" kern="1200" cap="none" spc="0" normalizeH="0" baseline="0" noProof="0" dirty="0" err="1">
                  <a:ln>
                    <a:noFill/>
                  </a:ln>
                  <a:solidFill>
                    <a:srgbClr val="000000"/>
                  </a:solidFill>
                  <a:effectLst/>
                  <a:uLnTx/>
                  <a:uFillTx/>
                  <a:latin typeface="Segoe UI"/>
                  <a:ea typeface="+mn-ea"/>
                  <a:cs typeface="+mn-cs"/>
                </a:rPr>
                <a:t>usuarios</a:t>
              </a:r>
              <a:r>
                <a:rPr kumimoji="0" lang="en-US" sz="2745" b="0" i="0" u="none" strike="noStrike" kern="1200" cap="none" spc="0" normalizeH="0" baseline="0" noProof="0" dirty="0">
                  <a:ln>
                    <a:noFill/>
                  </a:ln>
                  <a:solidFill>
                    <a:srgbClr val="000000"/>
                  </a:solidFill>
                  <a:effectLst/>
                  <a:uLnTx/>
                  <a:uFillTx/>
                  <a:latin typeface="Segoe UI"/>
                  <a:ea typeface="+mn-ea"/>
                  <a:cs typeface="+mn-cs"/>
                </a:rPr>
                <a:t> finales.</a:t>
              </a:r>
            </a:p>
          </p:txBody>
        </p:sp>
        <p:sp>
          <p:nvSpPr>
            <p:cNvPr id="43" name="Rectangle 42">
              <a:extLst>
                <a:ext uri="{FF2B5EF4-FFF2-40B4-BE49-F238E27FC236}">
                  <a16:creationId xmlns:a16="http://schemas.microsoft.com/office/drawing/2014/main" id="{AFF0F049-A86F-36C0-D4E0-DBA50C7A9726}"/>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6273" b="0" i="0" u="none" strike="noStrike" kern="0" cap="none" spc="-10" normalizeH="0" baseline="0" noProof="0" dirty="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273" b="0" i="0" u="none" strike="noStrike" kern="0" cap="none" spc="0" normalizeH="0" baseline="0" noProof="0" dirty="0">
                <a:ln>
                  <a:noFill/>
                </a:ln>
                <a:solidFill>
                  <a:srgbClr val="0078D7"/>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DA478E50-D4AC-9B9B-7211-8B6FD074FB14}"/>
                </a:ext>
                <a:ext uri="{C183D7F6-B498-43B3-948B-1728B52AA6E4}">
                  <adec:decorative xmlns:adec="http://schemas.microsoft.com/office/drawing/2017/decorative" val="1"/>
                </a:ext>
              </a:extLst>
            </p:cNvPr>
            <p:cNvSpPr/>
            <p:nvPr/>
          </p:nvSpPr>
          <p:spPr>
            <a:xfrm>
              <a:off x="1502737" y="3817478"/>
              <a:ext cx="673739" cy="1077243"/>
            </a:xfrm>
            <a:prstGeom prst="rect">
              <a:avLst/>
            </a:prstGeom>
          </p:spPr>
          <p:txBody>
            <a:bodyPr wrap="none">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6273" b="0" i="0" u="none" strike="noStrike" kern="0" cap="none" spc="-10" normalizeH="0" baseline="0" noProof="0" dirty="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273" b="0" i="0" u="none" strike="noStrike" kern="0" cap="none" spc="0" normalizeH="0" baseline="0" noProof="0" dirty="0">
                <a:ln>
                  <a:noFill/>
                </a:ln>
                <a:solidFill>
                  <a:srgbClr val="0078D7"/>
                </a:solidFill>
                <a:effectLst/>
                <a:uLnTx/>
                <a:uFillTx/>
                <a:latin typeface="Segoe UI"/>
                <a:ea typeface="+mn-ea"/>
                <a:cs typeface="+mn-cs"/>
              </a:endParaRPr>
            </a:p>
          </p:txBody>
        </p:sp>
      </p:grpSp>
      <p:sp>
        <p:nvSpPr>
          <p:cNvPr id="51" name="Oval 50">
            <a:extLst>
              <a:ext uri="{FF2B5EF4-FFF2-40B4-BE49-F238E27FC236}">
                <a16:creationId xmlns:a16="http://schemas.microsoft.com/office/drawing/2014/main" id="{B2970E1E-CD8D-D61A-6BE2-847F49F379FB}"/>
              </a:ext>
              <a:ext uri="{C183D7F6-B498-43B3-948B-1728B52AA6E4}">
                <adec:decorative xmlns:adec="http://schemas.microsoft.com/office/drawing/2017/decorative" val="1"/>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15D27D32-B243-6760-0F7A-81C370F938DB}"/>
              </a:ext>
              <a:ext uri="{C183D7F6-B498-43B3-948B-1728B52AA6E4}">
                <adec:decorative xmlns:adec="http://schemas.microsoft.com/office/drawing/2017/decorative" val="1"/>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4C8C51ED-A3FD-FE21-FFD3-D802E1482ECC}"/>
              </a:ext>
              <a:ext uri="{C183D7F6-B498-43B3-948B-1728B52AA6E4}">
                <adec:decorative xmlns:adec="http://schemas.microsoft.com/office/drawing/2017/decorative" val="1"/>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EFFBAA42-0DFD-FED2-4701-8D03DBA59D59}"/>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marL="0" marR="0" lvl="0" indent="0" algn="ctr" defTabSz="896010" rtl="0" eaLnBrk="1" fontAlgn="auto" latinLnBrk="0" hangingPunct="1">
                <a:lnSpc>
                  <a:spcPct val="90000"/>
                </a:lnSpc>
                <a:spcBef>
                  <a:spcPts val="769"/>
                </a:spcBef>
                <a:spcAft>
                  <a:spcPts val="0"/>
                </a:spcAft>
                <a:buClrTx/>
                <a:buSzTx/>
                <a:buFontTx/>
                <a:buNone/>
                <a:tabLst/>
                <a:defRPr/>
              </a:pPr>
              <a:r>
                <a:rPr kumimoji="0" lang="en-US" sz="1765" b="0" i="0" u="none" strike="noStrike" kern="1200" cap="none" spc="10" normalizeH="0" baseline="0" noProof="0" dirty="0">
                  <a:ln w="3175">
                    <a:noFill/>
                  </a:ln>
                  <a:solidFill>
                    <a:srgbClr val="0078D7"/>
                  </a:solidFill>
                  <a:effectLst/>
                  <a:uLnTx/>
                  <a:uFillTx/>
                  <a:latin typeface="Segoe UI"/>
                  <a:ea typeface="+mn-ea"/>
                  <a:cs typeface="Segoe UI Semilight" panose="020B0402040204020203" pitchFamily="34" charset="0"/>
                </a:rPr>
                <a:t>Continuous</a:t>
              </a:r>
              <a:br>
                <a:rPr kumimoji="0" lang="en-US" sz="1765" b="0" i="0" u="none" strike="noStrike" kern="1200" cap="none" spc="10" normalizeH="0" baseline="0" noProof="0" dirty="0">
                  <a:ln w="3175">
                    <a:noFill/>
                  </a:ln>
                  <a:solidFill>
                    <a:srgbClr val="0078D7"/>
                  </a:solidFill>
                  <a:effectLst/>
                  <a:uLnTx/>
                  <a:uFillTx/>
                  <a:latin typeface="Segoe UI"/>
                  <a:ea typeface="+mn-ea"/>
                  <a:cs typeface="Segoe UI Semilight" panose="020B0402040204020203" pitchFamily="34" charset="0"/>
                </a:rPr>
              </a:br>
              <a:r>
                <a:rPr kumimoji="0" lang="en-US" sz="1765" b="0" i="0" u="none" strike="noStrike" kern="1200" cap="none" spc="10" normalizeH="0" baseline="0" noProof="0" dirty="0">
                  <a:ln w="3175">
                    <a:noFill/>
                  </a:ln>
                  <a:solidFill>
                    <a:srgbClr val="0078D7"/>
                  </a:solidFill>
                  <a:effectLst/>
                  <a:uLnTx/>
                  <a:uFillTx/>
                  <a:latin typeface="Segoe UI"/>
                  <a:ea typeface="+mn-ea"/>
                  <a:cs typeface="Segoe UI Semilight" panose="020B0402040204020203" pitchFamily="34" charset="0"/>
                </a:rPr>
                <a:t>Delivery</a:t>
              </a:r>
            </a:p>
          </p:txBody>
        </p:sp>
        <p:grpSp>
          <p:nvGrpSpPr>
            <p:cNvPr id="55" name="Group 54">
              <a:extLst>
                <a:ext uri="{FF2B5EF4-FFF2-40B4-BE49-F238E27FC236}">
                  <a16:creationId xmlns:a16="http://schemas.microsoft.com/office/drawing/2014/main" id="{C9BF7EE0-C18D-0025-0BA2-DB400C5826B8}"/>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4C83FDC5-B844-A809-043E-3A8A227967A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57" name="Freeform 18">
                <a:extLst>
                  <a:ext uri="{FF2B5EF4-FFF2-40B4-BE49-F238E27FC236}">
                    <a16:creationId xmlns:a16="http://schemas.microsoft.com/office/drawing/2014/main" id="{4C02D6D5-5B1C-DB6A-8438-4B7A1D34149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58" name="Line 19">
                <a:extLst>
                  <a:ext uri="{FF2B5EF4-FFF2-40B4-BE49-F238E27FC236}">
                    <a16:creationId xmlns:a16="http://schemas.microsoft.com/office/drawing/2014/main" id="{C514DCA9-F839-26C9-4ED9-39B1A2420A8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59" name="Freeform 20">
                <a:extLst>
                  <a:ext uri="{FF2B5EF4-FFF2-40B4-BE49-F238E27FC236}">
                    <a16:creationId xmlns:a16="http://schemas.microsoft.com/office/drawing/2014/main" id="{EFD45CA3-E48D-F54E-595F-FE630095C303}"/>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60" name="Line 21">
                <a:extLst>
                  <a:ext uri="{FF2B5EF4-FFF2-40B4-BE49-F238E27FC236}">
                    <a16:creationId xmlns:a16="http://schemas.microsoft.com/office/drawing/2014/main" id="{C4CFB281-2036-2EA2-537E-82479C880B63}"/>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80" name="Freeform 22">
                <a:extLst>
                  <a:ext uri="{FF2B5EF4-FFF2-40B4-BE49-F238E27FC236}">
                    <a16:creationId xmlns:a16="http://schemas.microsoft.com/office/drawing/2014/main" id="{F8E74D01-6344-E085-5BF4-76D07C726E01}"/>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81" name="Line 23">
                <a:extLst>
                  <a:ext uri="{FF2B5EF4-FFF2-40B4-BE49-F238E27FC236}">
                    <a16:creationId xmlns:a16="http://schemas.microsoft.com/office/drawing/2014/main" id="{DBBF5199-2457-3E83-D057-B0871748ADCE}"/>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grpSp>
      </p:grpSp>
      <p:sp>
        <p:nvSpPr>
          <p:cNvPr id="82" name="Oval 81">
            <a:extLst>
              <a:ext uri="{FF2B5EF4-FFF2-40B4-BE49-F238E27FC236}">
                <a16:creationId xmlns:a16="http://schemas.microsoft.com/office/drawing/2014/main" id="{4E4AEBEC-B2F0-48ED-CCC1-CF629D13C03E}"/>
              </a:ext>
              <a:ext uri="{C183D7F6-B498-43B3-948B-1728B52AA6E4}">
                <adec:decorative xmlns:adec="http://schemas.microsoft.com/office/drawing/2017/decorative" val="1"/>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995CF38-D7E4-458C-C598-6ED1ADF317C9}"/>
              </a:ext>
              <a:ext uri="{C183D7F6-B498-43B3-948B-1728B52AA6E4}">
                <adec:decorative xmlns:adec="http://schemas.microsoft.com/office/drawing/2017/decorative" val="1"/>
              </a:ext>
            </a:extLst>
          </p:cNvPr>
          <p:cNvSpPr txBox="1"/>
          <p:nvPr/>
        </p:nvSpPr>
        <p:spPr>
          <a:xfrm>
            <a:off x="9496319" y="1370760"/>
            <a:ext cx="990668" cy="506901"/>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D3D331F9-6945-0BD5-0106-1AD7AF6B3422}"/>
              </a:ext>
              <a:ext uri="{C183D7F6-B498-43B3-948B-1728B52AA6E4}">
                <adec:decorative xmlns:adec="http://schemas.microsoft.com/office/drawing/2017/decorative" val="1"/>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0DFB3AF4-1C43-2101-CBD7-F95337200905}"/>
              </a:ext>
              <a:ext uri="{C183D7F6-B498-43B3-948B-1728B52AA6E4}">
                <adec:decorative xmlns:adec="http://schemas.microsoft.com/office/drawing/2017/decorative" val="1"/>
              </a:ext>
            </a:extLst>
          </p:cNvPr>
          <p:cNvSpPr txBox="1"/>
          <p:nvPr/>
        </p:nvSpPr>
        <p:spPr>
          <a:xfrm>
            <a:off x="10695738" y="3371628"/>
            <a:ext cx="1081814" cy="506901"/>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E77B7D23-49C1-6ABF-B355-BC384D8579FE}"/>
              </a:ext>
              <a:ext uri="{C183D7F6-B498-43B3-948B-1728B52AA6E4}">
                <adec:decorative xmlns:adec="http://schemas.microsoft.com/office/drawing/2017/decorative" val="1"/>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0F2DAA72-3B79-C6FC-84A8-721DDDCB5625}"/>
              </a:ext>
              <a:ext uri="{C183D7F6-B498-43B3-948B-1728B52AA6E4}">
                <adec:decorative xmlns:adec="http://schemas.microsoft.com/office/drawing/2017/decorative" val="1"/>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Monitor </a:t>
            </a:r>
            <a:b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br>
            <a: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&amp; </a:t>
            </a:r>
            <a:b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br>
            <a: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16147D32-9CF1-2D6C-AA4F-9726E8120AB5}"/>
              </a:ext>
              <a:ext uri="{C183D7F6-B498-43B3-948B-1728B52AA6E4}">
                <adec:decorative xmlns:adec="http://schemas.microsoft.com/office/drawing/2017/decorative" val="1"/>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62EA5FF2-653F-A7F1-5B5A-C382911F11A5}"/>
              </a:ext>
              <a:ext uri="{C183D7F6-B498-43B3-948B-1728B52AA6E4}">
                <adec:decorative xmlns:adec="http://schemas.microsoft.com/office/drawing/2017/decorative" val="1"/>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Plan </a:t>
            </a:r>
            <a:b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br>
            <a: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&amp; </a:t>
            </a:r>
            <a:b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br>
            <a: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40EB51B2-8B7C-AA2E-C24F-88849FF4D34D}"/>
              </a:ext>
              <a:ext uri="{C183D7F6-B498-43B3-948B-1728B52AA6E4}">
                <adec:decorative xmlns:adec="http://schemas.microsoft.com/office/drawing/2017/decorative" val="1"/>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7C39D358-7BAC-B99F-F005-4C3B7A6F49D2}"/>
              </a:ext>
              <a:ext uri="{C183D7F6-B498-43B3-948B-1728B52AA6E4}">
                <adec:decorative xmlns:adec="http://schemas.microsoft.com/office/drawing/2017/decorative" val="1"/>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Develop</a:t>
            </a:r>
            <a:endPar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9807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19D14-B51A-1781-1112-BDEE2776379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A74CDA3-78DF-A99E-E1A0-A777165ADF78}"/>
              </a:ext>
            </a:extLst>
          </p:cNvPr>
          <p:cNvSpPr>
            <a:spLocks noGrp="1"/>
          </p:cNvSpPr>
          <p:nvPr>
            <p:ph type="title"/>
          </p:nvPr>
        </p:nvSpPr>
        <p:spPr/>
        <p:txBody>
          <a:bodyPr/>
          <a:lstStyle/>
          <a:p>
            <a:r>
              <a:rPr lang="en-US" dirty="0"/>
              <a:t>Las </a:t>
            </a:r>
            <a:r>
              <a:rPr lang="en-US" dirty="0" err="1"/>
              <a:t>empresas</a:t>
            </a:r>
            <a:r>
              <a:rPr lang="en-US" dirty="0"/>
              <a:t> de DevOps de alto </a:t>
            </a:r>
            <a:r>
              <a:rPr lang="en-US" dirty="0" err="1"/>
              <a:t>rendimiento</a:t>
            </a:r>
            <a:r>
              <a:rPr lang="en-US" dirty="0"/>
              <a:t> </a:t>
            </a:r>
            <a:r>
              <a:rPr lang="en-US" dirty="0" err="1"/>
              <a:t>logran</a:t>
            </a:r>
            <a:r>
              <a:rPr lang="en-US" dirty="0"/>
              <a:t>...</a:t>
            </a:r>
          </a:p>
        </p:txBody>
      </p:sp>
      <p:sp>
        <p:nvSpPr>
          <p:cNvPr id="5" name="Oval 4">
            <a:extLst>
              <a:ext uri="{FF2B5EF4-FFF2-40B4-BE49-F238E27FC236}">
                <a16:creationId xmlns:a16="http://schemas.microsoft.com/office/drawing/2014/main" id="{3876D9C1-7A78-7EFB-69FC-7D2026A13DCD}"/>
              </a:ext>
              <a:ext uri="{C183D7F6-B498-43B3-948B-1728B52AA6E4}">
                <adec:decorative xmlns:adec="http://schemas.microsoft.com/office/drawing/2017/decorative" val="1"/>
              </a:ext>
            </a:extLst>
          </p:cNvPr>
          <p:cNvSpPr/>
          <p:nvPr/>
        </p:nvSpPr>
        <p:spPr bwMode="auto">
          <a:xfrm>
            <a:off x="3976397" y="1525435"/>
            <a:ext cx="4430632" cy="443063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E9BE1DB0-D5A8-D2AE-0FAA-48C5E35DE334}"/>
              </a:ext>
              <a:ext uri="{C183D7F6-B498-43B3-948B-1728B52AA6E4}">
                <adec:decorative xmlns:adec="http://schemas.microsoft.com/office/drawing/2017/decorative" val="1"/>
              </a:ext>
            </a:extLst>
          </p:cNvPr>
          <p:cNvGrpSpPr/>
          <p:nvPr/>
        </p:nvGrpSpPr>
        <p:grpSpPr>
          <a:xfrm>
            <a:off x="4569107" y="2914761"/>
            <a:ext cx="3245214" cy="1651981"/>
            <a:chOff x="4472882" y="2898175"/>
            <a:chExt cx="3376665" cy="1718897"/>
          </a:xfrm>
        </p:grpSpPr>
        <p:sp>
          <p:nvSpPr>
            <p:cNvPr id="25" name="Business Trans large">
              <a:extLst>
                <a:ext uri="{FF2B5EF4-FFF2-40B4-BE49-F238E27FC236}">
                  <a16:creationId xmlns:a16="http://schemas.microsoft.com/office/drawing/2014/main" id="{F4C18410-C9AF-FC38-5862-AB928CED16B2}"/>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marL="0" marR="0" lvl="0" indent="0" algn="ctr" defTabSz="896010" rtl="0" eaLnBrk="1" fontAlgn="auto" latinLnBrk="0" hangingPunct="1">
                <a:lnSpc>
                  <a:spcPct val="90000"/>
                </a:lnSpc>
                <a:spcBef>
                  <a:spcPts val="769"/>
                </a:spcBef>
                <a:spcAft>
                  <a:spcPts val="0"/>
                </a:spcAft>
                <a:buClrTx/>
                <a:buSzTx/>
                <a:buFontTx/>
                <a:buNone/>
                <a:tabLst/>
                <a:defRPr/>
              </a:pPr>
              <a:r>
                <a:rPr kumimoji="0" lang="en-US" sz="2307" b="0" i="0" u="none" strike="noStrike" kern="1200" cap="none" spc="10" normalizeH="0" baseline="0" noProof="0">
                  <a:ln w="3175">
                    <a:noFill/>
                  </a:ln>
                  <a:solidFill>
                    <a:srgbClr val="0078D7"/>
                  </a:solidFill>
                  <a:effectLst/>
                  <a:uLnTx/>
                  <a:uFillTx/>
                  <a:latin typeface="Segoe UI"/>
                  <a:ea typeface="+mn-ea"/>
                  <a:cs typeface="Segoe UI Semilight" panose="020B0402040204020203" pitchFamily="34" charset="0"/>
                </a:rPr>
                <a:t>DevOps</a:t>
              </a:r>
            </a:p>
          </p:txBody>
        </p:sp>
        <p:grpSp>
          <p:nvGrpSpPr>
            <p:cNvPr id="26" name="Group 25">
              <a:extLst>
                <a:ext uri="{FF2B5EF4-FFF2-40B4-BE49-F238E27FC236}">
                  <a16:creationId xmlns:a16="http://schemas.microsoft.com/office/drawing/2014/main" id="{DA256D2C-3ACD-7FFC-9803-5A76BF723116}"/>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6981B457-E0CB-3514-C894-145EEDA4219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28" name="Freeform 18">
                <a:extLst>
                  <a:ext uri="{FF2B5EF4-FFF2-40B4-BE49-F238E27FC236}">
                    <a16:creationId xmlns:a16="http://schemas.microsoft.com/office/drawing/2014/main" id="{C3D98A5F-3924-623A-9DF0-D7C7ABE7ED4B}"/>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29" name="Line 19">
                <a:extLst>
                  <a:ext uri="{FF2B5EF4-FFF2-40B4-BE49-F238E27FC236}">
                    <a16:creationId xmlns:a16="http://schemas.microsoft.com/office/drawing/2014/main" id="{59763886-D934-C55B-2302-0CA9801E3A1A}"/>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30" name="Freeform 20">
                <a:extLst>
                  <a:ext uri="{FF2B5EF4-FFF2-40B4-BE49-F238E27FC236}">
                    <a16:creationId xmlns:a16="http://schemas.microsoft.com/office/drawing/2014/main" id="{A8FBD262-0095-0C71-29F2-EA5F9C976C42}"/>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31" name="Line 21">
                <a:extLst>
                  <a:ext uri="{FF2B5EF4-FFF2-40B4-BE49-F238E27FC236}">
                    <a16:creationId xmlns:a16="http://schemas.microsoft.com/office/drawing/2014/main" id="{11B0DEE0-52C5-796C-943C-20C2C1E14209}"/>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32" name="Freeform 22">
                <a:extLst>
                  <a:ext uri="{FF2B5EF4-FFF2-40B4-BE49-F238E27FC236}">
                    <a16:creationId xmlns:a16="http://schemas.microsoft.com/office/drawing/2014/main" id="{EE16736F-55EE-BC9A-4C50-DE77B3D779B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33" name="Line 23">
                <a:extLst>
                  <a:ext uri="{FF2B5EF4-FFF2-40B4-BE49-F238E27FC236}">
                    <a16:creationId xmlns:a16="http://schemas.microsoft.com/office/drawing/2014/main" id="{8B8CE943-6371-137C-0949-399143A9F662}"/>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grpSp>
      </p:grpSp>
      <p:sp>
        <p:nvSpPr>
          <p:cNvPr id="38" name="Rectangle 37">
            <a:extLst>
              <a:ext uri="{FF2B5EF4-FFF2-40B4-BE49-F238E27FC236}">
                <a16:creationId xmlns:a16="http://schemas.microsoft.com/office/drawing/2014/main" id="{1F2EEC58-6BA6-9623-9ABB-A6D650FB205E}"/>
              </a:ext>
            </a:extLst>
          </p:cNvPr>
          <p:cNvSpPr/>
          <p:nvPr/>
        </p:nvSpPr>
        <p:spPr>
          <a:xfrm>
            <a:off x="1099865" y="3254399"/>
            <a:ext cx="2255028" cy="901030"/>
          </a:xfrm>
          <a:prstGeom prst="rect">
            <a:avLst/>
          </a:prstGeom>
        </p:spPr>
        <p:txBody>
          <a:bodyPr wrap="none">
            <a:spAutoFit/>
          </a:bodyPr>
          <a:lstStyle/>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dirty="0">
                <a:ln w="3175">
                  <a:noFill/>
                </a:ln>
                <a:solidFill>
                  <a:srgbClr val="000000"/>
                </a:solidFill>
                <a:effectLst/>
                <a:uLnTx/>
                <a:uFillTx/>
                <a:latin typeface="Segoe UI Semibold"/>
                <a:ea typeface="+mn-ea"/>
                <a:cs typeface="Segoe UI Semilight" panose="020B0402040204020203" pitchFamily="34" charset="0"/>
              </a:rPr>
              <a:t>Faster</a:t>
            </a:r>
          </a:p>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dirty="0">
                <a:ln w="3175">
                  <a:noFill/>
                </a:ln>
                <a:solidFill>
                  <a:srgbClr val="000000"/>
                </a:solidFill>
                <a:effectLst/>
                <a:uLnTx/>
                <a:uFillTx/>
                <a:latin typeface="Segoe UI Semibold"/>
                <a:ea typeface="+mn-ea"/>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C648C8F5-AAE7-92D5-326B-957364EA6DAB}"/>
              </a:ext>
            </a:extLst>
          </p:cNvPr>
          <p:cNvSpPr/>
          <p:nvPr/>
        </p:nvSpPr>
        <p:spPr>
          <a:xfrm>
            <a:off x="9293581" y="3286467"/>
            <a:ext cx="1472111" cy="901030"/>
          </a:xfrm>
          <a:prstGeom prst="rect">
            <a:avLst/>
          </a:prstGeom>
        </p:spPr>
        <p:txBody>
          <a:bodyPr wrap="none">
            <a:spAutoFit/>
          </a:bodyPr>
          <a:lstStyle/>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a:ln w="3175">
                  <a:noFill/>
                </a:ln>
                <a:solidFill>
                  <a:srgbClr val="000000"/>
                </a:solidFill>
                <a:effectLst/>
                <a:uLnTx/>
                <a:uFillTx/>
                <a:latin typeface="Segoe UI Semibold"/>
                <a:ea typeface="+mn-ea"/>
                <a:cs typeface="Segoe UI Semilight" panose="020B0402040204020203" pitchFamily="34" charset="0"/>
              </a:rPr>
              <a:t>Increased</a:t>
            </a:r>
          </a:p>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a:ln w="3175">
                  <a:noFill/>
                </a:ln>
                <a:solidFill>
                  <a:srgbClr val="000000"/>
                </a:solidFill>
                <a:effectLst/>
                <a:uLnTx/>
                <a:uFillTx/>
                <a:latin typeface="Segoe UI Semibold"/>
                <a:ea typeface="+mn-ea"/>
                <a:cs typeface="Segoe UI Semilight" panose="020B0402040204020203" pitchFamily="34" charset="0"/>
              </a:rPr>
              <a:t>Revenue</a:t>
            </a:r>
          </a:p>
        </p:txBody>
      </p:sp>
      <p:sp>
        <p:nvSpPr>
          <p:cNvPr id="23" name="Rectangle 22">
            <a:extLst>
              <a:ext uri="{FF2B5EF4-FFF2-40B4-BE49-F238E27FC236}">
                <a16:creationId xmlns:a16="http://schemas.microsoft.com/office/drawing/2014/main" id="{6EB3F6A6-1B52-4AC2-7D0D-F5A6EA4D1A14}"/>
              </a:ext>
            </a:extLst>
          </p:cNvPr>
          <p:cNvSpPr/>
          <p:nvPr/>
        </p:nvSpPr>
        <p:spPr>
          <a:xfrm>
            <a:off x="8535064" y="5105826"/>
            <a:ext cx="2787701" cy="901030"/>
          </a:xfrm>
          <a:prstGeom prst="rect">
            <a:avLst/>
          </a:prstGeom>
        </p:spPr>
        <p:txBody>
          <a:bodyPr wrap="none">
            <a:spAutoFit/>
          </a:bodyPr>
          <a:lstStyle/>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dirty="0">
                <a:ln w="3175">
                  <a:noFill/>
                </a:ln>
                <a:solidFill>
                  <a:srgbClr val="000000"/>
                </a:solidFill>
                <a:effectLst/>
                <a:uLnTx/>
                <a:uFillTx/>
                <a:latin typeface="Segoe UI"/>
                <a:ea typeface="+mn-ea"/>
                <a:cs typeface="Segoe UI Semilight" panose="020B0402040204020203" pitchFamily="34" charset="0"/>
              </a:rPr>
              <a:t>2,604x Faster Mean </a:t>
            </a:r>
          </a:p>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dirty="0">
                <a:ln w="3175">
                  <a:noFill/>
                </a:ln>
                <a:solidFill>
                  <a:srgbClr val="000000"/>
                </a:solidFill>
                <a:effectLst/>
                <a:uLnTx/>
                <a:uFillTx/>
                <a:latin typeface="Segoe UI"/>
                <a:ea typeface="+mn-ea"/>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0E0E4102-123B-B7B9-36B8-53C38EAE5620}"/>
              </a:ext>
            </a:extLst>
          </p:cNvPr>
          <p:cNvSpPr/>
          <p:nvPr/>
        </p:nvSpPr>
        <p:spPr>
          <a:xfrm>
            <a:off x="8594781" y="1670722"/>
            <a:ext cx="2668267" cy="901030"/>
          </a:xfrm>
          <a:prstGeom prst="rect">
            <a:avLst/>
          </a:prstGeom>
        </p:spPr>
        <p:txBody>
          <a:bodyPr wrap="none">
            <a:spAutoFit/>
          </a:bodyPr>
          <a:lstStyle/>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a:ln w="3175">
                  <a:noFill/>
                </a:ln>
                <a:solidFill>
                  <a:srgbClr val="000000"/>
                </a:solidFill>
                <a:effectLst/>
                <a:uLnTx/>
                <a:uFillTx/>
                <a:latin typeface="Segoe UI"/>
                <a:ea typeface="+mn-ea"/>
                <a:cs typeface="Segoe UI Semilight" panose="020B0402040204020203" pitchFamily="34" charset="0"/>
              </a:rPr>
              <a:t>2,555x Faster Lead </a:t>
            </a:r>
          </a:p>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a:ln w="3175">
                  <a:noFill/>
                </a:ln>
                <a:solidFill>
                  <a:srgbClr val="000000"/>
                </a:solidFill>
                <a:effectLst/>
                <a:uLnTx/>
                <a:uFillTx/>
                <a:latin typeface="Segoe UI"/>
                <a:ea typeface="+mn-ea"/>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C52E5FBB-6D58-017B-1646-3A22ED786C85}"/>
              </a:ext>
            </a:extLst>
          </p:cNvPr>
          <p:cNvSpPr/>
          <p:nvPr/>
        </p:nvSpPr>
        <p:spPr>
          <a:xfrm>
            <a:off x="1163140" y="5105826"/>
            <a:ext cx="2520798" cy="901030"/>
          </a:xfrm>
          <a:prstGeom prst="rect">
            <a:avLst/>
          </a:prstGeom>
        </p:spPr>
        <p:txBody>
          <a:bodyPr wrap="none">
            <a:spAutoFit/>
          </a:bodyPr>
          <a:lstStyle/>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a:ln w="3175">
                  <a:noFill/>
                </a:ln>
                <a:solidFill>
                  <a:srgbClr val="000000"/>
                </a:solidFill>
                <a:effectLst/>
                <a:uLnTx/>
                <a:uFillTx/>
                <a:latin typeface="Segoe UI"/>
                <a:ea typeface="+mn-ea"/>
                <a:cs typeface="Segoe UI Semilight" panose="020B0402040204020203" pitchFamily="34" charset="0"/>
              </a:rPr>
              <a:t>7x Lower Change </a:t>
            </a:r>
          </a:p>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a:ln w="3175">
                  <a:noFill/>
                </a:ln>
                <a:solidFill>
                  <a:srgbClr val="000000"/>
                </a:solidFill>
                <a:effectLst/>
                <a:uLnTx/>
                <a:uFillTx/>
                <a:latin typeface="Segoe UI"/>
                <a:ea typeface="+mn-ea"/>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22E1D229-11C8-9BBE-B2B5-C24CD821262F}"/>
              </a:ext>
            </a:extLst>
          </p:cNvPr>
          <p:cNvSpPr/>
          <p:nvPr/>
        </p:nvSpPr>
        <p:spPr>
          <a:xfrm>
            <a:off x="1256391" y="1741667"/>
            <a:ext cx="2334294" cy="901030"/>
          </a:xfrm>
          <a:prstGeom prst="rect">
            <a:avLst/>
          </a:prstGeom>
        </p:spPr>
        <p:txBody>
          <a:bodyPr wrap="none">
            <a:spAutoFit/>
          </a:bodyPr>
          <a:lstStyle/>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a:ln w="3175">
                  <a:noFill/>
                </a:ln>
                <a:solidFill>
                  <a:srgbClr val="000000"/>
                </a:solidFill>
                <a:effectLst/>
                <a:uLnTx/>
                <a:uFillTx/>
                <a:latin typeface="Segoe UI"/>
                <a:ea typeface="+mn-ea"/>
                <a:cs typeface="Segoe UI Semilight" panose="020B0402040204020203" pitchFamily="34" charset="0"/>
              </a:rPr>
              <a:t>46x Deployment</a:t>
            </a:r>
          </a:p>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a:ln w="3175">
                  <a:noFill/>
                </a:ln>
                <a:solidFill>
                  <a:srgbClr val="000000"/>
                </a:solidFill>
                <a:effectLst/>
                <a:uLnTx/>
                <a:uFillTx/>
                <a:latin typeface="Segoe UI"/>
                <a:ea typeface="+mn-ea"/>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92A4C81F-81E6-DA94-6528-AE45BA109F7F}"/>
              </a:ext>
              <a:ext uri="{C183D7F6-B498-43B3-948B-1728B52AA6E4}">
                <adec:decorative xmlns:adec="http://schemas.microsoft.com/office/drawing/2017/decorative" val="1"/>
              </a:ext>
            </a:extLst>
          </p:cNvPr>
          <p:cNvGrpSpPr/>
          <p:nvPr/>
        </p:nvGrpSpPr>
        <p:grpSpPr>
          <a:xfrm>
            <a:off x="3576607" y="3355899"/>
            <a:ext cx="835355" cy="835355"/>
            <a:chOff x="3440179" y="3387107"/>
            <a:chExt cx="869193" cy="869193"/>
          </a:xfrm>
        </p:grpSpPr>
        <p:sp>
          <p:nvSpPr>
            <p:cNvPr id="47" name="Oval 46">
              <a:extLst>
                <a:ext uri="{FF2B5EF4-FFF2-40B4-BE49-F238E27FC236}">
                  <a16:creationId xmlns:a16="http://schemas.microsoft.com/office/drawing/2014/main" id="{7888EE9E-ED37-3ABE-D832-BC71EF3DC9A0}"/>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21DE0CB3-FFF3-EA88-E05D-30CD5D6BC675}"/>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latin typeface="Segoe UI Semilight"/>
                <a:ea typeface="+mn-ea"/>
                <a:cs typeface="+mn-cs"/>
              </a:endParaRPr>
            </a:p>
          </p:txBody>
        </p:sp>
      </p:grpSp>
      <p:grpSp>
        <p:nvGrpSpPr>
          <p:cNvPr id="49" name="Group 48">
            <a:extLst>
              <a:ext uri="{FF2B5EF4-FFF2-40B4-BE49-F238E27FC236}">
                <a16:creationId xmlns:a16="http://schemas.microsoft.com/office/drawing/2014/main" id="{EC9AE19D-EC12-B349-BA22-E88E0B16FDE2}"/>
              </a:ext>
              <a:ext uri="{C183D7F6-B498-43B3-948B-1728B52AA6E4}">
                <adec:decorative xmlns:adec="http://schemas.microsoft.com/office/drawing/2017/decorative" val="1"/>
              </a:ext>
            </a:extLst>
          </p:cNvPr>
          <p:cNvGrpSpPr/>
          <p:nvPr/>
        </p:nvGrpSpPr>
        <p:grpSpPr>
          <a:xfrm>
            <a:off x="7993402" y="3254400"/>
            <a:ext cx="835355" cy="1017447"/>
            <a:chOff x="8035882" y="3281497"/>
            <a:chExt cx="869193" cy="1058660"/>
          </a:xfrm>
        </p:grpSpPr>
        <p:sp>
          <p:nvSpPr>
            <p:cNvPr id="50" name="Oval 49">
              <a:extLst>
                <a:ext uri="{FF2B5EF4-FFF2-40B4-BE49-F238E27FC236}">
                  <a16:creationId xmlns:a16="http://schemas.microsoft.com/office/drawing/2014/main" id="{50A7EBEA-E301-4323-B63B-8ECE3B2A7D04}"/>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60FC0FD2-E495-5EED-2EC9-BB8C22C632C5}"/>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marL="0" marR="0" lvl="0" indent="0" algn="ctr" defTabSz="896010" rtl="0" eaLnBrk="1" fontAlgn="auto" latinLnBrk="0" hangingPunct="1">
                <a:lnSpc>
                  <a:spcPct val="90000"/>
                </a:lnSpc>
                <a:spcBef>
                  <a:spcPts val="769"/>
                </a:spcBef>
                <a:spcAft>
                  <a:spcPts val="0"/>
                </a:spcAft>
                <a:buClrTx/>
                <a:buSzTx/>
                <a:buFontTx/>
                <a:buNone/>
                <a:tabLst/>
                <a:defRPr/>
              </a:pPr>
              <a:r>
                <a:rPr kumimoji="0" lang="en-US" sz="3075" b="0" i="0" u="none" strike="noStrike" kern="1200" cap="none" spc="10" normalizeH="0" baseline="0" noProof="0" dirty="0">
                  <a:ln w="3175">
                    <a:noFill/>
                  </a:ln>
                  <a:solidFill>
                    <a:srgbClr val="0078D7"/>
                  </a:solidFill>
                  <a:effectLst/>
                  <a:uLnTx/>
                  <a:uFillTx/>
                  <a:latin typeface="Segoe UI Semibold"/>
                  <a:ea typeface="+mn-ea"/>
                  <a:cs typeface="Segoe UI Light" panose="020B0502040204020203" pitchFamily="34" charset="0"/>
                </a:rPr>
                <a:t>$</a:t>
              </a:r>
              <a:endParaRPr kumimoji="0" lang="en-US" sz="2307" b="0" i="0" u="none" strike="noStrike" kern="1200" cap="none" spc="10" normalizeH="0" baseline="0" noProof="0" dirty="0">
                <a:ln w="3175">
                  <a:noFill/>
                </a:ln>
                <a:solidFill>
                  <a:srgbClr val="0078D7"/>
                </a:solidFill>
                <a:effectLst/>
                <a:uLnTx/>
                <a:uFillTx/>
                <a:latin typeface="Segoe UI Semibold"/>
                <a:ea typeface="+mn-ea"/>
                <a:cs typeface="Segoe UI Light" panose="020B0502040204020203" pitchFamily="34" charset="0"/>
              </a:endParaRPr>
            </a:p>
          </p:txBody>
        </p:sp>
      </p:grpSp>
      <p:sp>
        <p:nvSpPr>
          <p:cNvPr id="58" name="Oval 57">
            <a:extLst>
              <a:ext uri="{FF2B5EF4-FFF2-40B4-BE49-F238E27FC236}">
                <a16:creationId xmlns:a16="http://schemas.microsoft.com/office/drawing/2014/main" id="{F4A66F9A-1197-2DE7-B22C-1879C48318B7}"/>
              </a:ext>
              <a:ext uri="{C183D7F6-B498-43B3-948B-1728B52AA6E4}">
                <adec:decorative xmlns:adec="http://schemas.microsoft.com/office/drawing/2017/decorative" val="1"/>
              </a:ext>
            </a:extLst>
          </p:cNvPr>
          <p:cNvSpPr>
            <a:spLocks noChangeAspect="1"/>
          </p:cNvSpPr>
          <p:nvPr/>
        </p:nvSpPr>
        <p:spPr bwMode="auto">
          <a:xfrm>
            <a:off x="7392356"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AE90ED17-E33A-AA4A-FFA5-B50E502F8A76}"/>
              </a:ext>
              <a:ext uri="{C183D7F6-B498-43B3-948B-1728B52AA6E4}">
                <adec:decorative xmlns:adec="http://schemas.microsoft.com/office/drawing/2017/decorative" val="1"/>
              </a:ext>
            </a:extLst>
          </p:cNvPr>
          <p:cNvGrpSpPr/>
          <p:nvPr/>
        </p:nvGrpSpPr>
        <p:grpSpPr>
          <a:xfrm>
            <a:off x="7392356" y="1772223"/>
            <a:ext cx="835355" cy="835355"/>
            <a:chOff x="7540587" y="1807263"/>
            <a:chExt cx="852106" cy="852106"/>
          </a:xfrm>
        </p:grpSpPr>
        <p:sp>
          <p:nvSpPr>
            <p:cNvPr id="67" name="Oval 66">
              <a:extLst>
                <a:ext uri="{FF2B5EF4-FFF2-40B4-BE49-F238E27FC236}">
                  <a16:creationId xmlns:a16="http://schemas.microsoft.com/office/drawing/2014/main" id="{08860739-5FCD-FA9C-8AE3-837B9DF6FC6C}"/>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A7A9D8-F05B-1364-C546-6BAAA470B08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F4792805-9248-D82D-AFFF-7BA9AF001633}"/>
              </a:ext>
              <a:ext uri="{C183D7F6-B498-43B3-948B-1728B52AA6E4}">
                <adec:decorative xmlns:adec="http://schemas.microsoft.com/office/drawing/2017/decorative" val="1"/>
              </a:ext>
            </a:extLst>
          </p:cNvPr>
          <p:cNvSpPr>
            <a:spLocks noChangeAspect="1"/>
          </p:cNvSpPr>
          <p:nvPr/>
        </p:nvSpPr>
        <p:spPr bwMode="auto">
          <a:xfrm>
            <a:off x="4252465"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5A6BD2F7-F49C-06C0-0BAC-D7E842DDF351}"/>
              </a:ext>
              <a:ext uri="{C183D7F6-B498-43B3-948B-1728B52AA6E4}">
                <adec:decorative xmlns:adec="http://schemas.microsoft.com/office/drawing/2017/decorative" val="1"/>
              </a:ext>
            </a:extLst>
          </p:cNvPr>
          <p:cNvSpPr>
            <a:spLocks noChangeAspect="1"/>
          </p:cNvSpPr>
          <p:nvPr/>
        </p:nvSpPr>
        <p:spPr bwMode="auto">
          <a:xfrm>
            <a:off x="4252465" y="1772223"/>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A515FE42-998A-D0D1-E8F0-3D5E0A56676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2208" y="1962407"/>
            <a:ext cx="454988" cy="454988"/>
          </a:xfrm>
          <a:prstGeom prst="rect">
            <a:avLst/>
          </a:prstGeom>
        </p:spPr>
      </p:pic>
      <p:grpSp>
        <p:nvGrpSpPr>
          <p:cNvPr id="72" name="Graphic 50">
            <a:extLst>
              <a:ext uri="{FF2B5EF4-FFF2-40B4-BE49-F238E27FC236}">
                <a16:creationId xmlns:a16="http://schemas.microsoft.com/office/drawing/2014/main" id="{F5054D05-D4A4-0A8E-6525-54EC6F45B952}"/>
              </a:ext>
              <a:ext uri="{C183D7F6-B498-43B3-948B-1728B52AA6E4}">
                <adec:decorative xmlns:adec="http://schemas.microsoft.com/office/drawing/2017/decorative" val="1"/>
              </a:ext>
            </a:extLst>
          </p:cNvPr>
          <p:cNvGrpSpPr/>
          <p:nvPr/>
        </p:nvGrpSpPr>
        <p:grpSpPr>
          <a:xfrm>
            <a:off x="4472208" y="5065448"/>
            <a:ext cx="390054" cy="490894"/>
            <a:chOff x="4561339" y="5170313"/>
            <a:chExt cx="397875" cy="500737"/>
          </a:xfrm>
        </p:grpSpPr>
        <p:sp>
          <p:nvSpPr>
            <p:cNvPr id="73" name="Freeform 2">
              <a:extLst>
                <a:ext uri="{FF2B5EF4-FFF2-40B4-BE49-F238E27FC236}">
                  <a16:creationId xmlns:a16="http://schemas.microsoft.com/office/drawing/2014/main" id="{2B91689C-EC24-3FBB-F9C8-5990A3941340}"/>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Freeform 5">
              <a:extLst>
                <a:ext uri="{FF2B5EF4-FFF2-40B4-BE49-F238E27FC236}">
                  <a16:creationId xmlns:a16="http://schemas.microsoft.com/office/drawing/2014/main" id="{F03A9561-9F78-FF7A-A86B-8E8C9568C30B}"/>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0B2EDE89-5B46-9678-A7B2-89B77C5C9F0D}"/>
              </a:ext>
              <a:ext uri="{C183D7F6-B498-43B3-948B-1728B52AA6E4}">
                <adec:decorative xmlns:adec="http://schemas.microsoft.com/office/drawing/2017/decorative" val="1"/>
              </a:ext>
            </a:extLst>
          </p:cNvPr>
          <p:cNvGrpSpPr/>
          <p:nvPr/>
        </p:nvGrpSpPr>
        <p:grpSpPr>
          <a:xfrm>
            <a:off x="7566934" y="5140566"/>
            <a:ext cx="486198" cy="415776"/>
            <a:chOff x="9171621" y="3922983"/>
            <a:chExt cx="702004" cy="600324"/>
          </a:xfrm>
        </p:grpSpPr>
        <p:sp>
          <p:nvSpPr>
            <p:cNvPr id="76" name="Freeform 1">
              <a:extLst>
                <a:ext uri="{FF2B5EF4-FFF2-40B4-BE49-F238E27FC236}">
                  <a16:creationId xmlns:a16="http://schemas.microsoft.com/office/drawing/2014/main" id="{AE6E0480-2D69-A5E2-6DEC-A40033498359}"/>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Freeform 2">
              <a:extLst>
                <a:ext uri="{FF2B5EF4-FFF2-40B4-BE49-F238E27FC236}">
                  <a16:creationId xmlns:a16="http://schemas.microsoft.com/office/drawing/2014/main" id="{93F273F2-6E02-29F8-B882-EEAC8A55527A}"/>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78" name="Freeform 3">
              <a:extLst>
                <a:ext uri="{FF2B5EF4-FFF2-40B4-BE49-F238E27FC236}">
                  <a16:creationId xmlns:a16="http://schemas.microsoft.com/office/drawing/2014/main" id="{8B28E2B1-4B41-DC12-93E8-45FC80ADAD74}"/>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1" name="TextBox 40">
            <a:extLst>
              <a:ext uri="{FF2B5EF4-FFF2-40B4-BE49-F238E27FC236}">
                <a16:creationId xmlns:a16="http://schemas.microsoft.com/office/drawing/2014/main" id="{FDE5511D-5FA5-CA91-A2E8-E14C783C85EC}"/>
              </a:ext>
            </a:extLst>
          </p:cNvPr>
          <p:cNvSpPr txBox="1"/>
          <p:nvPr/>
        </p:nvSpPr>
        <p:spPr>
          <a:xfrm>
            <a:off x="3715834" y="6465031"/>
            <a:ext cx="8555136" cy="415325"/>
          </a:xfrm>
          <a:prstGeom prst="rect">
            <a:avLst/>
          </a:prstGeom>
          <a:noFill/>
        </p:spPr>
        <p:txBody>
          <a:bodyPr wrap="none" lIns="168827" tIns="135061" rIns="168827" bIns="135061" rtlCol="0">
            <a:spAutoFit/>
          </a:bodyPr>
          <a:lstStyle/>
          <a:p>
            <a:pPr marL="0" marR="0" lvl="0" indent="0" algn="r" defTabSz="860879" rtl="0" eaLnBrk="1" fontAlgn="auto" latinLnBrk="0" hangingPunct="1">
              <a:lnSpc>
                <a:spcPct val="90000"/>
              </a:lnSpc>
              <a:spcBef>
                <a:spcPts val="0"/>
              </a:spcBef>
              <a:spcAft>
                <a:spcPts val="553"/>
              </a:spcAft>
              <a:buClrTx/>
              <a:buSzTx/>
              <a:buFontTx/>
              <a:buNone/>
              <a:tabLst/>
              <a:defRPr/>
            </a:pPr>
            <a:r>
              <a:rPr kumimoji="0" lang="en-US" sz="1029" b="0" i="0" u="none" strike="noStrike" kern="0" cap="none" spc="0" normalizeH="0" baseline="0" noProof="0" dirty="0">
                <a:ln>
                  <a:noFill/>
                </a:ln>
                <a:solidFill>
                  <a:srgbClr val="737373"/>
                </a:solidFill>
                <a:effectLst/>
                <a:uLnTx/>
                <a:uFillTx/>
                <a:latin typeface="Segoe UI Light"/>
                <a:ea typeface="+mn-ea"/>
                <a:cs typeface="+mn-cs"/>
              </a:rPr>
              <a:t>Source: </a:t>
            </a:r>
            <a:r>
              <a:rPr kumimoji="0" lang="en-GB" sz="1029" b="0" i="0" u="none" strike="noStrike" kern="0" cap="none" spc="0" normalizeH="0" baseline="0" noProof="0" dirty="0">
                <a:ln>
                  <a:noFill/>
                </a:ln>
                <a:solidFill>
                  <a:srgbClr val="737373"/>
                </a:solidFill>
                <a:effectLst/>
                <a:uLnTx/>
                <a:uFillTx/>
                <a:latin typeface="Segoe UI Light"/>
                <a:ea typeface="+mn-ea"/>
                <a:cs typeface="+mn-cs"/>
              </a:rPr>
              <a:t>2018 Accelerate: State of DevOps: Strategies for a New Economy." N. Forsgren, J. Humble, G. Kim. DevOps Research and Assessment (DORA)</a:t>
            </a:r>
            <a:endParaRPr kumimoji="0" lang="en-US" sz="1029" b="0" i="0" u="none" strike="noStrike" kern="0" cap="none" spc="0" normalizeH="0" baseline="0" noProof="0" dirty="0">
              <a:ln>
                <a:noFill/>
              </a:ln>
              <a:solidFill>
                <a:srgbClr val="737373"/>
              </a:solidFill>
              <a:effectLst/>
              <a:uLnTx/>
              <a:uFillTx/>
              <a:latin typeface="Segoe UI Light"/>
              <a:ea typeface="+mn-ea"/>
              <a:cs typeface="+mn-cs"/>
            </a:endParaRPr>
          </a:p>
        </p:txBody>
      </p:sp>
    </p:spTree>
    <p:extLst>
      <p:ext uri="{BB962C8B-B14F-4D97-AF65-F5344CB8AC3E}">
        <p14:creationId xmlns:p14="http://schemas.microsoft.com/office/powerpoint/2010/main" val="326171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EF1D6-1AA7-FD1E-9866-A132D772F92B}"/>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32E0CF11-DA90-88C6-EE92-F87F129A4198}"/>
              </a:ext>
            </a:extLst>
          </p:cNvPr>
          <p:cNvSpPr>
            <a:spLocks noGrp="1"/>
          </p:cNvSpPr>
          <p:nvPr>
            <p:ph type="body" sz="quarter" idx="10"/>
          </p:nvPr>
        </p:nvSpPr>
        <p:spPr/>
        <p:txBody>
          <a:bodyPr/>
          <a:lstStyle/>
          <a:p>
            <a:r>
              <a:rPr lang="en-US" dirty="0"/>
              <a:t>DevOps </a:t>
            </a:r>
            <a:r>
              <a:rPr lang="en-US" dirty="0" err="1"/>
              <a:t>reúne</a:t>
            </a:r>
            <a:r>
              <a:rPr lang="en-US" dirty="0"/>
              <a:t> a las personas, </a:t>
            </a:r>
            <a:r>
              <a:rPr lang="en-US" dirty="0" err="1"/>
              <a:t>los</a:t>
            </a:r>
            <a:r>
              <a:rPr lang="en-US" dirty="0"/>
              <a:t> </a:t>
            </a:r>
            <a:r>
              <a:rPr lang="en-US" dirty="0" err="1"/>
              <a:t>procesos</a:t>
            </a:r>
            <a:r>
              <a:rPr lang="en-US" dirty="0"/>
              <a:t> y la </a:t>
            </a:r>
            <a:r>
              <a:rPr lang="en-US" dirty="0" err="1"/>
              <a:t>tecnología</a:t>
            </a:r>
            <a:r>
              <a:rPr lang="en-US" dirty="0"/>
              <a:t>, </a:t>
            </a:r>
            <a:r>
              <a:rPr lang="en-US" dirty="0" err="1"/>
              <a:t>automatizando</a:t>
            </a:r>
            <a:r>
              <a:rPr lang="en-US" dirty="0"/>
              <a:t> la </a:t>
            </a:r>
            <a:r>
              <a:rPr lang="en-US" dirty="0" err="1"/>
              <a:t>entrega</a:t>
            </a:r>
            <a:r>
              <a:rPr lang="en-US" dirty="0"/>
              <a:t> de software para </a:t>
            </a:r>
            <a:r>
              <a:rPr lang="en-US" dirty="0" err="1"/>
              <a:t>proporcionar</a:t>
            </a:r>
            <a:r>
              <a:rPr lang="en-US" dirty="0"/>
              <a:t> valor continuo a sus </a:t>
            </a:r>
            <a:r>
              <a:rPr lang="en-US" dirty="0" err="1"/>
              <a:t>usuarios</a:t>
            </a:r>
            <a:r>
              <a:rPr lang="en-US" dirty="0"/>
              <a:t>. Con Azure DevOps, </a:t>
            </a:r>
            <a:r>
              <a:rPr lang="en-US" dirty="0" err="1"/>
              <a:t>puede</a:t>
            </a:r>
            <a:r>
              <a:rPr lang="en-US" dirty="0"/>
              <a:t> </a:t>
            </a:r>
            <a:r>
              <a:rPr lang="en-US" dirty="0" err="1"/>
              <a:t>entregar</a:t>
            </a:r>
            <a:r>
              <a:rPr lang="en-US" dirty="0"/>
              <a:t> software de forma </a:t>
            </a:r>
            <a:r>
              <a:rPr lang="en-US" dirty="0" err="1"/>
              <a:t>más</a:t>
            </a:r>
            <a:r>
              <a:rPr lang="en-US" dirty="0"/>
              <a:t> </a:t>
            </a:r>
            <a:r>
              <a:rPr lang="en-US" dirty="0" err="1"/>
              <a:t>rápida</a:t>
            </a:r>
            <a:r>
              <a:rPr lang="en-US" dirty="0"/>
              <a:t> y </a:t>
            </a:r>
            <a:r>
              <a:rPr lang="en-US" dirty="0" err="1"/>
              <a:t>confiable</a:t>
            </a:r>
            <a:r>
              <a:rPr lang="en-US" dirty="0"/>
              <a:t>, </a:t>
            </a:r>
            <a:r>
              <a:rPr lang="en-US" dirty="0" err="1"/>
              <a:t>independientemente</a:t>
            </a:r>
            <a:r>
              <a:rPr lang="en-US" dirty="0"/>
              <a:t> del </a:t>
            </a:r>
            <a:r>
              <a:rPr lang="en-US" dirty="0" err="1"/>
              <a:t>tamaño</a:t>
            </a:r>
            <a:r>
              <a:rPr lang="en-US" dirty="0"/>
              <a:t> de </a:t>
            </a:r>
            <a:r>
              <a:rPr lang="en-US" dirty="0" err="1"/>
              <a:t>su</a:t>
            </a:r>
            <a:r>
              <a:rPr lang="en-US" dirty="0"/>
              <a:t> </a:t>
            </a:r>
            <a:r>
              <a:rPr lang="en-US" dirty="0" err="1"/>
              <a:t>departamento</a:t>
            </a:r>
            <a:r>
              <a:rPr lang="en-US" dirty="0"/>
              <a:t> de TI o de las </a:t>
            </a:r>
            <a:r>
              <a:rPr lang="en-US" dirty="0" err="1"/>
              <a:t>herramientas</a:t>
            </a:r>
            <a:r>
              <a:rPr lang="en-US" dirty="0"/>
              <a:t> que use.</a:t>
            </a:r>
          </a:p>
        </p:txBody>
      </p:sp>
      <p:sp>
        <p:nvSpPr>
          <p:cNvPr id="4" name="Title 3">
            <a:extLst>
              <a:ext uri="{FF2B5EF4-FFF2-40B4-BE49-F238E27FC236}">
                <a16:creationId xmlns:a16="http://schemas.microsoft.com/office/drawing/2014/main" id="{CB3B79AC-B79D-A066-2D75-A5636125CEE8}"/>
              </a:ext>
            </a:extLst>
          </p:cNvPr>
          <p:cNvSpPr>
            <a:spLocks noGrp="1"/>
          </p:cNvSpPr>
          <p:nvPr>
            <p:ph type="title"/>
          </p:nvPr>
        </p:nvSpPr>
        <p:spPr/>
        <p:txBody>
          <a:bodyPr/>
          <a:lstStyle/>
          <a:p>
            <a:r>
              <a:rPr lang="en-US" spc="-98" dirty="0"/>
              <a:t>¿</a:t>
            </a:r>
            <a:r>
              <a:rPr lang="en-US" spc="-98" dirty="0" err="1"/>
              <a:t>Qué</a:t>
            </a:r>
            <a:r>
              <a:rPr lang="en-US" spc="-98" dirty="0"/>
              <a:t> </a:t>
            </a:r>
            <a:r>
              <a:rPr lang="en-US" spc="-98" dirty="0" err="1"/>
              <a:t>tecnologías</a:t>
            </a:r>
            <a:r>
              <a:rPr lang="en-US" spc="-98" dirty="0"/>
              <a:t> </a:t>
            </a:r>
            <a:r>
              <a:rPr lang="en-US" spc="-98" dirty="0" err="1"/>
              <a:t>necesito</a:t>
            </a:r>
            <a:r>
              <a:rPr lang="en-US" spc="-98" dirty="0"/>
              <a:t> para </a:t>
            </a:r>
            <a:r>
              <a:rPr lang="en-US" spc="-98" dirty="0" err="1"/>
              <a:t>soportar</a:t>
            </a:r>
            <a:r>
              <a:rPr lang="en-US" spc="-98" dirty="0"/>
              <a:t> DevOps?</a:t>
            </a:r>
          </a:p>
        </p:txBody>
      </p:sp>
      <p:sp>
        <p:nvSpPr>
          <p:cNvPr id="35" name="Text Placeholder 5">
            <a:extLst>
              <a:ext uri="{FF2B5EF4-FFF2-40B4-BE49-F238E27FC236}">
                <a16:creationId xmlns:a16="http://schemas.microsoft.com/office/drawing/2014/main" id="{28D01C41-F512-17B2-02AC-FB46D9228F75}"/>
              </a:ext>
            </a:extLst>
          </p:cNvPr>
          <p:cNvSpPr txBox="1">
            <a:spLocks/>
          </p:cNvSpPr>
          <p:nvPr/>
        </p:nvSpPr>
        <p:spPr>
          <a:xfrm>
            <a:off x="427230" y="3219906"/>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a:pPr>
            <a:r>
              <a:rPr kumimoji="0" lang="en-US" sz="1568" b="0" i="0" u="none" strike="noStrike" kern="1200" cap="none" spc="0" normalizeH="0" baseline="0" noProof="0" dirty="0">
                <a:ln>
                  <a:noFill/>
                </a:ln>
                <a:solidFill>
                  <a:srgbClr val="0078D7"/>
                </a:solidFill>
                <a:effectLst/>
                <a:uLnTx/>
                <a:uFillTx/>
                <a:latin typeface="Segoe UI Semibold"/>
                <a:ea typeface="+mn-ea"/>
                <a:cs typeface="+mn-cs"/>
              </a:rPr>
              <a:t>Continuous Integration (CI)</a:t>
            </a:r>
          </a:p>
          <a:p>
            <a:pPr marL="0" marR="0" lvl="0" indent="0" algn="ctr"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a:pPr>
            <a:endParaRPr kumimoji="0" lang="en-US" sz="1568" b="1" i="0" u="none" strike="noStrike" kern="1200" cap="none" spc="0" normalizeH="0" baseline="0" noProof="0" dirty="0">
              <a:ln>
                <a:noFill/>
              </a:ln>
              <a:solidFill>
                <a:srgbClr val="0078D7"/>
              </a:solidFill>
              <a:effectLst/>
              <a:uLnTx/>
              <a:uFillTx/>
              <a:latin typeface="Segoe UI"/>
              <a:ea typeface="+mn-ea"/>
              <a:cs typeface="+mn-cs"/>
            </a:endParaRPr>
          </a:p>
          <a:p>
            <a:pPr marL="280067" marR="0" lvl="0" indent="-280067"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a:pPr>
            <a:r>
              <a:rPr kumimoji="0" lang="en-US" sz="1568" b="0" i="0" u="none" strike="noStrike" kern="1200" cap="none" spc="0" normalizeH="0" baseline="0" noProof="0" dirty="0" err="1">
                <a:ln>
                  <a:noFill/>
                </a:ln>
                <a:solidFill>
                  <a:srgbClr val="000000"/>
                </a:solidFill>
                <a:effectLst/>
                <a:uLnTx/>
                <a:uFillTx/>
                <a:latin typeface="Segoe UI"/>
                <a:ea typeface="+mn-ea"/>
                <a:cs typeface="+mn-cs"/>
              </a:rPr>
              <a:t>Mejore</a:t>
            </a:r>
            <a:r>
              <a:rPr kumimoji="0" lang="en-US" sz="1568" b="0" i="0" u="none" strike="noStrike" kern="1200" cap="none" spc="0" normalizeH="0" baseline="0" noProof="0" dirty="0">
                <a:ln>
                  <a:noFill/>
                </a:ln>
                <a:solidFill>
                  <a:srgbClr val="000000"/>
                </a:solidFill>
                <a:effectLst/>
                <a:uLnTx/>
                <a:uFillTx/>
                <a:latin typeface="Segoe UI"/>
                <a:ea typeface="+mn-ea"/>
                <a:cs typeface="+mn-cs"/>
              </a:rPr>
              <a:t> la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calidad</a:t>
            </a:r>
            <a:r>
              <a:rPr kumimoji="0" lang="en-US" sz="1568" b="0" i="0" u="none" strike="noStrike" kern="1200" cap="none" spc="0" normalizeH="0" baseline="0" noProof="0" dirty="0">
                <a:ln>
                  <a:noFill/>
                </a:ln>
                <a:solidFill>
                  <a:srgbClr val="000000"/>
                </a:solidFill>
                <a:effectLst/>
                <a:uLnTx/>
                <a:uFillTx/>
                <a:latin typeface="Segoe UI"/>
                <a:ea typeface="+mn-ea"/>
                <a:cs typeface="+mn-cs"/>
              </a:rPr>
              <a:t> y la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velocidad</a:t>
            </a:r>
            <a:r>
              <a:rPr kumimoji="0" lang="en-US" sz="1568" b="0" i="0" u="none" strike="noStrike" kern="1200" cap="none" spc="0" normalizeH="0" baseline="0" noProof="0" dirty="0">
                <a:ln>
                  <a:noFill/>
                </a:ln>
                <a:solidFill>
                  <a:srgbClr val="000000"/>
                </a:solidFill>
                <a:effectLst/>
                <a:uLnTx/>
                <a:uFillTx/>
                <a:latin typeface="Segoe UI"/>
                <a:ea typeface="+mn-ea"/>
                <a:cs typeface="+mn-cs"/>
              </a:rPr>
              <a:t> del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desarrollo</a:t>
            </a:r>
            <a:r>
              <a:rPr kumimoji="0" lang="en-US" sz="1568" b="0" i="0" u="none" strike="noStrike" kern="1200" cap="none" spc="0" normalizeH="0" baseline="0" noProof="0" dirty="0">
                <a:ln>
                  <a:noFill/>
                </a:ln>
                <a:solidFill>
                  <a:srgbClr val="000000"/>
                </a:solidFill>
                <a:effectLst/>
                <a:uLnTx/>
                <a:uFillTx/>
                <a:latin typeface="Segoe UI"/>
                <a:ea typeface="+mn-ea"/>
                <a:cs typeface="+mn-cs"/>
              </a:rPr>
              <a:t> de software.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Cuando</a:t>
            </a:r>
            <a:r>
              <a:rPr kumimoji="0" lang="en-US" sz="1568" b="0" i="0" u="none" strike="noStrike" kern="1200" cap="none" spc="0" normalizeH="0" baseline="0" noProof="0" dirty="0">
                <a:ln>
                  <a:noFill/>
                </a:ln>
                <a:solidFill>
                  <a:srgbClr val="000000"/>
                </a:solidFill>
                <a:effectLst/>
                <a:uLnTx/>
                <a:uFillTx/>
                <a:latin typeface="Segoe UI"/>
                <a:ea typeface="+mn-ea"/>
                <a:cs typeface="+mn-cs"/>
              </a:rPr>
              <a:t> se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usa</a:t>
            </a:r>
            <a:r>
              <a:rPr kumimoji="0" lang="en-US" sz="1568" b="0" i="0" u="none" strike="noStrike" kern="1200" cap="none" spc="0" normalizeH="0" baseline="0" noProof="0" dirty="0">
                <a:ln>
                  <a:noFill/>
                </a:ln>
                <a:solidFill>
                  <a:srgbClr val="000000"/>
                </a:solidFill>
                <a:effectLst/>
                <a:uLnTx/>
                <a:uFillTx/>
                <a:latin typeface="Segoe UI"/>
                <a:ea typeface="+mn-ea"/>
                <a:cs typeface="+mn-cs"/>
              </a:rPr>
              <a:t> Azure Pipelines o Jenkins para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crear</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aplicaciones</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en</a:t>
            </a:r>
            <a:r>
              <a:rPr kumimoji="0" lang="en-US" sz="1568" b="0" i="0" u="none" strike="noStrike" kern="1200" cap="none" spc="0" normalizeH="0" baseline="0" noProof="0" dirty="0">
                <a:ln>
                  <a:noFill/>
                </a:ln>
                <a:solidFill>
                  <a:srgbClr val="000000"/>
                </a:solidFill>
                <a:effectLst/>
                <a:uLnTx/>
                <a:uFillTx/>
                <a:latin typeface="Segoe UI"/>
                <a:ea typeface="+mn-ea"/>
                <a:cs typeface="+mn-cs"/>
              </a:rPr>
              <a:t> la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nube</a:t>
            </a:r>
            <a:r>
              <a:rPr kumimoji="0" lang="en-US" sz="1568" b="0" i="0" u="none" strike="noStrike" kern="1200" cap="none" spc="0" normalizeH="0" baseline="0" noProof="0" dirty="0">
                <a:ln>
                  <a:noFill/>
                </a:ln>
                <a:solidFill>
                  <a:srgbClr val="000000"/>
                </a:solidFill>
                <a:effectLst/>
                <a:uLnTx/>
                <a:uFillTx/>
                <a:latin typeface="Segoe UI"/>
                <a:ea typeface="+mn-ea"/>
                <a:cs typeface="+mn-cs"/>
              </a:rPr>
              <a:t> e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implementarlas</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en</a:t>
            </a:r>
            <a:r>
              <a:rPr kumimoji="0" lang="en-US" sz="1568" b="0" i="0" u="none" strike="noStrike" kern="1200" cap="none" spc="0" normalizeH="0" baseline="0" noProof="0" dirty="0">
                <a:ln>
                  <a:noFill/>
                </a:ln>
                <a:solidFill>
                  <a:srgbClr val="000000"/>
                </a:solidFill>
                <a:effectLst/>
                <a:uLnTx/>
                <a:uFillTx/>
                <a:latin typeface="Segoe UI"/>
                <a:ea typeface="+mn-ea"/>
                <a:cs typeface="+mn-cs"/>
              </a:rPr>
              <a:t> Azure,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cada</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vez</a:t>
            </a:r>
            <a:r>
              <a:rPr kumimoji="0" lang="en-US" sz="1568" b="0" i="0" u="none" strike="noStrike" kern="1200" cap="none" spc="0" normalizeH="0" baseline="0" noProof="0" dirty="0">
                <a:ln>
                  <a:noFill/>
                </a:ln>
                <a:solidFill>
                  <a:srgbClr val="000000"/>
                </a:solidFill>
                <a:effectLst/>
                <a:uLnTx/>
                <a:uFillTx/>
                <a:latin typeface="Segoe UI"/>
                <a:ea typeface="+mn-ea"/>
                <a:cs typeface="+mn-cs"/>
              </a:rPr>
              <a:t> que se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confirma</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el</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código</a:t>
            </a:r>
            <a:r>
              <a:rPr kumimoji="0" lang="en-US" sz="1568" b="0" i="0" u="none" strike="noStrike" kern="1200" cap="none" spc="0" normalizeH="0" baseline="0" noProof="0" dirty="0">
                <a:ln>
                  <a:noFill/>
                </a:ln>
                <a:solidFill>
                  <a:srgbClr val="000000"/>
                </a:solidFill>
                <a:effectLst/>
                <a:uLnTx/>
                <a:uFillTx/>
                <a:latin typeface="Segoe UI"/>
                <a:ea typeface="+mn-ea"/>
                <a:cs typeface="+mn-cs"/>
              </a:rPr>
              <a:t>, se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compila</a:t>
            </a:r>
            <a:r>
              <a:rPr kumimoji="0" lang="en-US" sz="1568" b="0" i="0" u="none" strike="noStrike" kern="1200" cap="none" spc="0" normalizeH="0" baseline="0" noProof="0" dirty="0">
                <a:ln>
                  <a:noFill/>
                </a:ln>
                <a:solidFill>
                  <a:srgbClr val="000000"/>
                </a:solidFill>
                <a:effectLst/>
                <a:uLnTx/>
                <a:uFillTx/>
                <a:latin typeface="Segoe UI"/>
                <a:ea typeface="+mn-ea"/>
                <a:cs typeface="+mn-cs"/>
              </a:rPr>
              <a:t> y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prueba</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automáticamente</a:t>
            </a:r>
            <a:r>
              <a:rPr kumimoji="0" lang="en-US" sz="1568" b="0" i="0" u="none" strike="noStrike" kern="1200" cap="none" spc="0" normalizeH="0" baseline="0" noProof="0" dirty="0">
                <a:ln>
                  <a:noFill/>
                </a:ln>
                <a:solidFill>
                  <a:srgbClr val="000000"/>
                </a:solidFill>
                <a:effectLst/>
                <a:uLnTx/>
                <a:uFillTx/>
                <a:latin typeface="Segoe UI"/>
                <a:ea typeface="+mn-ea"/>
                <a:cs typeface="+mn-cs"/>
              </a:rPr>
              <a:t> y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los</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errores</a:t>
            </a:r>
            <a:r>
              <a:rPr kumimoji="0" lang="en-US" sz="1568" b="0" i="0" u="none" strike="noStrike" kern="1200" cap="none" spc="0" normalizeH="0" baseline="0" noProof="0" dirty="0">
                <a:ln>
                  <a:noFill/>
                </a:ln>
                <a:solidFill>
                  <a:srgbClr val="000000"/>
                </a:solidFill>
                <a:effectLst/>
                <a:uLnTx/>
                <a:uFillTx/>
                <a:latin typeface="Segoe UI"/>
                <a:ea typeface="+mn-ea"/>
                <a:cs typeface="+mn-cs"/>
              </a:rPr>
              <a:t> se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detectan</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más</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rápido</a:t>
            </a:r>
            <a:r>
              <a:rPr kumimoji="0" lang="en-US" sz="1568" b="0" i="0" u="none" strike="noStrike" kern="1200" cap="none" spc="0" normalizeH="0" baseline="0" noProof="0" dirty="0">
                <a:ln>
                  <a:noFill/>
                </a:ln>
                <a:solidFill>
                  <a:srgbClr val="000000"/>
                </a:solidFill>
                <a:effectLst/>
                <a:uLnTx/>
                <a:uFillTx/>
                <a:latin typeface="Segoe UI"/>
                <a:ea typeface="+mn-ea"/>
                <a:cs typeface="+mn-cs"/>
              </a:rPr>
              <a:t>.</a:t>
            </a:r>
          </a:p>
        </p:txBody>
      </p:sp>
      <p:sp>
        <p:nvSpPr>
          <p:cNvPr id="36" name="Text Placeholder 6">
            <a:extLst>
              <a:ext uri="{FF2B5EF4-FFF2-40B4-BE49-F238E27FC236}">
                <a16:creationId xmlns:a16="http://schemas.microsoft.com/office/drawing/2014/main" id="{263736DD-DCF6-7566-EA1A-E7B4979E0B0B}"/>
              </a:ext>
            </a:extLst>
          </p:cNvPr>
          <p:cNvSpPr txBox="1">
            <a:spLocks/>
          </p:cNvSpPr>
          <p:nvPr/>
        </p:nvSpPr>
        <p:spPr>
          <a:xfrm>
            <a:off x="4281618" y="3219906"/>
            <a:ext cx="3622537" cy="370247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a:pPr>
            <a:r>
              <a:rPr kumimoji="0" lang="en-US" sz="1568" b="0" i="0" u="none" strike="noStrike" kern="1200" cap="none" spc="0" normalizeH="0" baseline="0" noProof="0" dirty="0">
                <a:ln>
                  <a:noFill/>
                </a:ln>
                <a:solidFill>
                  <a:srgbClr val="0078D7"/>
                </a:solidFill>
                <a:effectLst/>
                <a:uLnTx/>
                <a:uFillTx/>
                <a:latin typeface="Segoe UI Semibold"/>
                <a:ea typeface="+mn-ea"/>
                <a:cs typeface="+mn-cs"/>
              </a:rPr>
              <a:t>Continuous Deployment (CD)</a:t>
            </a:r>
          </a:p>
          <a:p>
            <a:pPr marL="0" marR="0" lvl="0" indent="0" algn="ctr"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a:pPr>
            <a:endParaRPr kumimoji="0" lang="en-US" sz="1371" b="1" i="0" u="none" strike="noStrike" kern="1200" cap="none" spc="0" normalizeH="0" baseline="0" noProof="0" dirty="0">
              <a:ln>
                <a:noFill/>
              </a:ln>
              <a:solidFill>
                <a:srgbClr val="0078D7"/>
              </a:solidFill>
              <a:effectLst/>
              <a:uLnTx/>
              <a:uFillTx/>
              <a:latin typeface="Segoe UI"/>
              <a:ea typeface="+mn-ea"/>
              <a:cs typeface="+mn-cs"/>
            </a:endParaRPr>
          </a:p>
          <a:p>
            <a:pPr marL="280067" marR="0" lvl="0" indent="-280067"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solidFill>
                  <a:srgbClr val="000000"/>
                </a:solidFill>
                <a:effectLst/>
                <a:uLnTx/>
                <a:uFillTx/>
                <a:latin typeface="Segoe UI"/>
                <a:ea typeface="+mn-ea"/>
                <a:cs typeface="+mn-cs"/>
              </a:rPr>
              <a:t>Al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combinar</a:t>
            </a:r>
            <a:r>
              <a:rPr kumimoji="0" lang="en-US" sz="1568" b="0" i="0" u="none" strike="noStrike" kern="1200" cap="none" spc="0" normalizeH="0" baseline="0" noProof="0" dirty="0">
                <a:ln>
                  <a:noFill/>
                </a:ln>
                <a:solidFill>
                  <a:srgbClr val="000000"/>
                </a:solidFill>
                <a:effectLst/>
                <a:uLnTx/>
                <a:uFillTx/>
                <a:latin typeface="Segoe UI"/>
                <a:ea typeface="+mn-ea"/>
                <a:cs typeface="+mn-cs"/>
              </a:rPr>
              <a:t> la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integración</a:t>
            </a:r>
            <a:r>
              <a:rPr kumimoji="0" lang="en-US" sz="1568" b="0" i="0" u="none" strike="noStrike" kern="1200" cap="none" spc="0" normalizeH="0" baseline="0" noProof="0" dirty="0">
                <a:ln>
                  <a:noFill/>
                </a:ln>
                <a:solidFill>
                  <a:srgbClr val="000000"/>
                </a:solidFill>
                <a:effectLst/>
                <a:uLnTx/>
                <a:uFillTx/>
                <a:latin typeface="Segoe UI"/>
                <a:ea typeface="+mn-ea"/>
                <a:cs typeface="+mn-cs"/>
              </a:rPr>
              <a:t> continua y la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infraestructura</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como</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código</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IaC</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logrará</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implementaciones</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idénticas</a:t>
            </a:r>
            <a:r>
              <a:rPr kumimoji="0" lang="en-US" sz="1568" b="0" i="0" u="none" strike="noStrike" kern="1200" cap="none" spc="0" normalizeH="0" baseline="0" noProof="0" dirty="0">
                <a:ln>
                  <a:noFill/>
                </a:ln>
                <a:solidFill>
                  <a:srgbClr val="000000"/>
                </a:solidFill>
                <a:effectLst/>
                <a:uLnTx/>
                <a:uFillTx/>
                <a:latin typeface="Segoe UI"/>
                <a:ea typeface="+mn-ea"/>
                <a:cs typeface="+mn-cs"/>
              </a:rPr>
              <a:t> y la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confianza</a:t>
            </a:r>
            <a:r>
              <a:rPr kumimoji="0" lang="en-US" sz="1568" b="0" i="0" u="none" strike="noStrike" kern="1200" cap="none" spc="0" normalizeH="0" baseline="0" noProof="0" dirty="0">
                <a:ln>
                  <a:noFill/>
                </a:ln>
                <a:solidFill>
                  <a:srgbClr val="000000"/>
                </a:solidFill>
                <a:effectLst/>
                <a:uLnTx/>
                <a:uFillTx/>
                <a:latin typeface="Segoe UI"/>
                <a:ea typeface="+mn-ea"/>
                <a:cs typeface="+mn-cs"/>
              </a:rPr>
              <a:t> para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implementar</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en</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producción</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en</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cualquier</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momento</a:t>
            </a:r>
            <a:r>
              <a:rPr kumimoji="0" lang="en-US" sz="1568" b="0" i="0" u="none" strike="noStrike" kern="1200" cap="none" spc="0" normalizeH="0" baseline="0" noProof="0" dirty="0">
                <a:ln>
                  <a:noFill/>
                </a:ln>
                <a:solidFill>
                  <a:srgbClr val="000000"/>
                </a:solidFill>
                <a:effectLst/>
                <a:uLnTx/>
                <a:uFillTx/>
                <a:latin typeface="Segoe UI"/>
                <a:ea typeface="+mn-ea"/>
                <a:cs typeface="+mn-cs"/>
              </a:rPr>
              <a:t>.
Con la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implementación</a:t>
            </a:r>
            <a:r>
              <a:rPr kumimoji="0" lang="en-US" sz="1568" b="0" i="0" u="none" strike="noStrike" kern="1200" cap="none" spc="0" normalizeH="0" baseline="0" noProof="0" dirty="0">
                <a:ln>
                  <a:noFill/>
                </a:ln>
                <a:solidFill>
                  <a:srgbClr val="000000"/>
                </a:solidFill>
                <a:effectLst/>
                <a:uLnTx/>
                <a:uFillTx/>
                <a:latin typeface="Segoe UI"/>
                <a:ea typeface="+mn-ea"/>
                <a:cs typeface="+mn-cs"/>
              </a:rPr>
              <a:t> continua,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puede</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automatizar</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todo</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el</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proceso</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desde</a:t>
            </a:r>
            <a:r>
              <a:rPr kumimoji="0" lang="en-US" sz="1568" b="0" i="0" u="none" strike="noStrike" kern="1200" cap="none" spc="0" normalizeH="0" baseline="0" noProof="0" dirty="0">
                <a:ln>
                  <a:noFill/>
                </a:ln>
                <a:solidFill>
                  <a:srgbClr val="000000"/>
                </a:solidFill>
                <a:effectLst/>
                <a:uLnTx/>
                <a:uFillTx/>
                <a:latin typeface="Segoe UI"/>
                <a:ea typeface="+mn-ea"/>
                <a:cs typeface="+mn-cs"/>
              </a:rPr>
              <a:t> la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confirmación</a:t>
            </a:r>
            <a:r>
              <a:rPr kumimoji="0" lang="en-US" sz="1568" b="0" i="0" u="none" strike="noStrike" kern="1200" cap="none" spc="0" normalizeH="0" baseline="0" noProof="0" dirty="0">
                <a:ln>
                  <a:noFill/>
                </a:ln>
                <a:solidFill>
                  <a:srgbClr val="000000"/>
                </a:solidFill>
                <a:effectLst/>
                <a:uLnTx/>
                <a:uFillTx/>
                <a:latin typeface="Segoe UI"/>
                <a:ea typeface="+mn-ea"/>
                <a:cs typeface="+mn-cs"/>
              </a:rPr>
              <a:t> del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código</a:t>
            </a:r>
            <a:r>
              <a:rPr kumimoji="0" lang="en-US" sz="1568" b="0" i="0" u="none" strike="noStrike" kern="1200" cap="none" spc="0" normalizeH="0" baseline="0" noProof="0" dirty="0">
                <a:ln>
                  <a:noFill/>
                </a:ln>
                <a:solidFill>
                  <a:srgbClr val="000000"/>
                </a:solidFill>
                <a:effectLst/>
                <a:uLnTx/>
                <a:uFillTx/>
                <a:latin typeface="Segoe UI"/>
                <a:ea typeface="+mn-ea"/>
                <a:cs typeface="+mn-cs"/>
              </a:rPr>
              <a:t> hasta la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producción</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si</a:t>
            </a:r>
            <a:r>
              <a:rPr kumimoji="0" lang="en-US" sz="1568" b="0" i="0" u="none" strike="noStrike" kern="1200" cap="none" spc="0" normalizeH="0" baseline="0" noProof="0" dirty="0">
                <a:ln>
                  <a:noFill/>
                </a:ln>
                <a:solidFill>
                  <a:srgbClr val="000000"/>
                </a:solidFill>
                <a:effectLst/>
                <a:uLnTx/>
                <a:uFillTx/>
                <a:latin typeface="Segoe UI"/>
                <a:ea typeface="+mn-ea"/>
                <a:cs typeface="+mn-cs"/>
              </a:rPr>
              <a:t> sus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pruebas</a:t>
            </a:r>
            <a:r>
              <a:rPr kumimoji="0" lang="en-US" sz="1568" b="0" i="0" u="none" strike="noStrike" kern="1200" cap="none" spc="0" normalizeH="0" baseline="0" noProof="0" dirty="0">
                <a:ln>
                  <a:noFill/>
                </a:ln>
                <a:solidFill>
                  <a:srgbClr val="000000"/>
                </a:solidFill>
                <a:effectLst/>
                <a:uLnTx/>
                <a:uFillTx/>
                <a:latin typeface="Segoe UI"/>
                <a:ea typeface="+mn-ea"/>
                <a:cs typeface="+mn-cs"/>
              </a:rPr>
              <a:t> de CI/CD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tienen</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éxito</a:t>
            </a:r>
            <a:r>
              <a:rPr kumimoji="0" lang="en-US" sz="1568" b="0" i="0" u="none" strike="noStrike" kern="1200" cap="none" spc="0" normalizeH="0" baseline="0" noProof="0" dirty="0">
                <a:ln>
                  <a:noFill/>
                </a:ln>
                <a:solidFill>
                  <a:srgbClr val="000000"/>
                </a:solidFill>
                <a:effectLst/>
                <a:uLnTx/>
                <a:uFillTx/>
                <a:latin typeface="Segoe UI"/>
                <a:ea typeface="+mn-ea"/>
                <a:cs typeface="+mn-cs"/>
              </a:rPr>
              <a:t>.</a:t>
            </a:r>
          </a:p>
        </p:txBody>
      </p:sp>
      <p:sp>
        <p:nvSpPr>
          <p:cNvPr id="37" name="Text Placeholder 7">
            <a:extLst>
              <a:ext uri="{FF2B5EF4-FFF2-40B4-BE49-F238E27FC236}">
                <a16:creationId xmlns:a16="http://schemas.microsoft.com/office/drawing/2014/main" id="{CF2562F1-DAE6-DE6E-2D9B-7D9EF1192A8E}"/>
              </a:ext>
            </a:extLst>
          </p:cNvPr>
          <p:cNvSpPr txBox="1">
            <a:spLocks/>
          </p:cNvSpPr>
          <p:nvPr/>
        </p:nvSpPr>
        <p:spPr>
          <a:xfrm>
            <a:off x="8124465" y="3219906"/>
            <a:ext cx="3630006" cy="31302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a:pPr>
            <a:r>
              <a:rPr kumimoji="0" lang="en-US" sz="1568" b="0" i="0" u="none" strike="noStrike" kern="1200" cap="none" spc="0" normalizeH="0" baseline="0" noProof="0" dirty="0">
                <a:ln>
                  <a:noFill/>
                </a:ln>
                <a:solidFill>
                  <a:srgbClr val="0078D7"/>
                </a:solidFill>
                <a:effectLst/>
                <a:uLnTx/>
                <a:uFillTx/>
                <a:latin typeface="Segoe UI Semibold"/>
                <a:ea typeface="+mn-ea"/>
                <a:cs typeface="+mn-cs"/>
              </a:rPr>
              <a:t>Continuous Learning &amp; Monitoring</a:t>
            </a:r>
          </a:p>
          <a:p>
            <a:pPr marL="0" marR="0" lvl="0" indent="0" algn="ctr"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a:pPr>
            <a:endParaRPr kumimoji="0" lang="en-US" sz="1371" b="1" i="0" u="none" strike="noStrike" kern="1200" cap="none" spc="0" normalizeH="0" baseline="0" noProof="0" dirty="0">
              <a:ln>
                <a:noFill/>
              </a:ln>
              <a:solidFill>
                <a:srgbClr val="0078D7"/>
              </a:solidFill>
              <a:effectLst/>
              <a:uLnTx/>
              <a:uFillTx/>
              <a:latin typeface="Segoe UI"/>
              <a:ea typeface="+mn-ea"/>
              <a:cs typeface="+mn-cs"/>
            </a:endParaRPr>
          </a:p>
          <a:p>
            <a:pPr marL="280067" marR="0" lvl="0" indent="-280067"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solidFill>
                  <a:srgbClr val="000000"/>
                </a:solidFill>
                <a:effectLst/>
                <a:uLnTx/>
                <a:uFillTx/>
                <a:latin typeface="Segoe UI"/>
                <a:ea typeface="+mn-ea"/>
                <a:cs typeface="+mn-cs"/>
              </a:rPr>
              <a:t>Con Azure Application Insights,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puede</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identificar</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el</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rendimiento</a:t>
            </a:r>
            <a:r>
              <a:rPr kumimoji="0" lang="en-US" sz="1568" b="0" i="0" u="none" strike="noStrike" kern="1200" cap="none" spc="0" normalizeH="0" baseline="0" noProof="0" dirty="0">
                <a:ln>
                  <a:noFill/>
                </a:ln>
                <a:solidFill>
                  <a:srgbClr val="000000"/>
                </a:solidFill>
                <a:effectLst/>
                <a:uLnTx/>
                <a:uFillTx/>
                <a:latin typeface="Segoe UI"/>
                <a:ea typeface="+mn-ea"/>
                <a:cs typeface="+mn-cs"/>
              </a:rPr>
              <a:t> de sus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aplicaciones</a:t>
            </a:r>
            <a:r>
              <a:rPr kumimoji="0" lang="en-US" sz="1568" b="0" i="0" u="none" strike="noStrike" kern="1200" cap="none" spc="0" normalizeH="0" baseline="0" noProof="0" dirty="0">
                <a:ln>
                  <a:noFill/>
                </a:ln>
                <a:solidFill>
                  <a:srgbClr val="000000"/>
                </a:solidFill>
                <a:effectLst/>
                <a:uLnTx/>
                <a:uFillTx/>
                <a:latin typeface="Segoe UI"/>
                <a:ea typeface="+mn-ea"/>
                <a:cs typeface="+mn-cs"/>
              </a:rPr>
              <a:t> y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probar</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si</a:t>
            </a:r>
            <a:r>
              <a:rPr kumimoji="0" lang="en-US" sz="1568" b="0" i="0" u="none" strike="noStrike" kern="1200" cap="none" spc="0" normalizeH="0" baseline="0" noProof="0" dirty="0">
                <a:ln>
                  <a:noFill/>
                </a:ln>
                <a:solidFill>
                  <a:srgbClr val="000000"/>
                </a:solidFill>
                <a:effectLst/>
                <a:uLnTx/>
                <a:uFillTx/>
                <a:latin typeface="Segoe UI"/>
                <a:ea typeface="+mn-ea"/>
                <a:cs typeface="+mn-cs"/>
              </a:rPr>
              <a:t> la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implementación</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reciente</a:t>
            </a:r>
            <a:r>
              <a:rPr kumimoji="0" lang="en-US" sz="1568" b="0" i="0" u="none" strike="noStrike" kern="1200" cap="none" spc="0" normalizeH="0" baseline="0" noProof="0" dirty="0">
                <a:ln>
                  <a:noFill/>
                </a:ln>
                <a:solidFill>
                  <a:srgbClr val="000000"/>
                </a:solidFill>
                <a:effectLst/>
                <a:uLnTx/>
                <a:uFillTx/>
                <a:latin typeface="Segoe UI"/>
                <a:ea typeface="+mn-ea"/>
                <a:cs typeface="+mn-cs"/>
              </a:rPr>
              <a:t> ha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mejorado</a:t>
            </a:r>
            <a:r>
              <a:rPr kumimoji="0" lang="en-US" sz="1568" b="0" i="0" u="none" strike="noStrike" kern="1200" cap="none" spc="0" normalizeH="0" baseline="0" noProof="0" dirty="0">
                <a:ln>
                  <a:noFill/>
                </a:ln>
                <a:solidFill>
                  <a:srgbClr val="000000"/>
                </a:solidFill>
                <a:effectLst/>
                <a:uLnTx/>
                <a:uFillTx/>
                <a:latin typeface="Segoe UI"/>
                <a:ea typeface="+mn-ea"/>
                <a:cs typeface="+mn-cs"/>
              </a:rPr>
              <a:t> o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empeorado</a:t>
            </a:r>
            <a:r>
              <a:rPr kumimoji="0" lang="en-US" sz="1568" b="0" i="0" u="none" strike="noStrike" kern="1200" cap="none" spc="0" normalizeH="0" baseline="0" noProof="0" dirty="0">
                <a:ln>
                  <a:noFill/>
                </a:ln>
                <a:solidFill>
                  <a:srgbClr val="000000"/>
                </a:solidFill>
                <a:effectLst/>
                <a:uLnTx/>
                <a:uFillTx/>
                <a:latin typeface="Segoe UI"/>
                <a:ea typeface="+mn-ea"/>
                <a:cs typeface="+mn-cs"/>
              </a:rPr>
              <a:t> las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cosas</a:t>
            </a:r>
            <a:r>
              <a:rPr kumimoji="0" lang="en-US" sz="1568" b="0" i="0" u="none" strike="noStrike" kern="1200" cap="none" spc="0" normalizeH="0" baseline="0" noProof="0" dirty="0">
                <a:ln>
                  <a:noFill/>
                </a:ln>
                <a:solidFill>
                  <a:srgbClr val="000000"/>
                </a:solidFill>
                <a:effectLst/>
                <a:uLnTx/>
                <a:uFillTx/>
                <a:latin typeface="Segoe UI"/>
                <a:ea typeface="+mn-ea"/>
                <a:cs typeface="+mn-cs"/>
              </a:rPr>
              <a:t>.
Mediante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el</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uso</a:t>
            </a:r>
            <a:r>
              <a:rPr kumimoji="0" lang="en-US" sz="1568" b="0" i="0" u="none" strike="noStrike" kern="1200" cap="none" spc="0" normalizeH="0" baseline="0" noProof="0" dirty="0">
                <a:ln>
                  <a:noFill/>
                </a:ln>
                <a:solidFill>
                  <a:srgbClr val="000000"/>
                </a:solidFill>
                <a:effectLst/>
                <a:uLnTx/>
                <a:uFillTx/>
                <a:latin typeface="Segoe UI"/>
                <a:ea typeface="+mn-ea"/>
                <a:cs typeface="+mn-cs"/>
              </a:rPr>
              <a:t> de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prácticas</a:t>
            </a:r>
            <a:r>
              <a:rPr kumimoji="0" lang="en-US" sz="1568" b="0" i="0" u="none" strike="noStrike" kern="1200" cap="none" spc="0" normalizeH="0" baseline="0" noProof="0" dirty="0">
                <a:ln>
                  <a:noFill/>
                </a:ln>
                <a:solidFill>
                  <a:srgbClr val="000000"/>
                </a:solidFill>
                <a:effectLst/>
                <a:uLnTx/>
                <a:uFillTx/>
                <a:latin typeface="Segoe UI"/>
                <a:ea typeface="+mn-ea"/>
                <a:cs typeface="+mn-cs"/>
              </a:rPr>
              <a:t> de CI/CD, junto con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herramientas</a:t>
            </a:r>
            <a:r>
              <a:rPr kumimoji="0" lang="en-US" sz="1568" b="0" i="0" u="none" strike="noStrike" kern="1200" cap="none" spc="0" normalizeH="0" baseline="0" noProof="0" dirty="0">
                <a:ln>
                  <a:noFill/>
                </a:ln>
                <a:solidFill>
                  <a:srgbClr val="000000"/>
                </a:solidFill>
                <a:effectLst/>
                <a:uLnTx/>
                <a:uFillTx/>
                <a:latin typeface="Segoe UI"/>
                <a:ea typeface="+mn-ea"/>
                <a:cs typeface="+mn-cs"/>
              </a:rPr>
              <a:t> de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supervisión</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podrá</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entregar</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funciones</a:t>
            </a:r>
            <a:r>
              <a:rPr kumimoji="0" lang="en-US" sz="1568" b="0" i="0" u="none" strike="noStrike" kern="1200" cap="none" spc="0" normalizeH="0" baseline="0" noProof="0" dirty="0">
                <a:ln>
                  <a:noFill/>
                </a:ln>
                <a:solidFill>
                  <a:srgbClr val="000000"/>
                </a:solidFill>
                <a:effectLst/>
                <a:uLnTx/>
                <a:uFillTx/>
                <a:latin typeface="Segoe UI"/>
                <a:ea typeface="+mn-ea"/>
                <a:cs typeface="+mn-cs"/>
              </a:rPr>
              <a:t> de forma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segura</a:t>
            </a:r>
            <a:r>
              <a:rPr kumimoji="0" lang="en-US" sz="1568" b="0" i="0" u="none" strike="noStrike" kern="1200" cap="none" spc="0" normalizeH="0" baseline="0" noProof="0" dirty="0">
                <a:ln>
                  <a:noFill/>
                </a:ln>
                <a:solidFill>
                  <a:srgbClr val="000000"/>
                </a:solidFill>
                <a:effectLst/>
                <a:uLnTx/>
                <a:uFillTx/>
                <a:latin typeface="Segoe UI"/>
                <a:ea typeface="+mn-ea"/>
                <a:cs typeface="+mn-cs"/>
              </a:rPr>
              <a:t> a sus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clientes</a:t>
            </a:r>
            <a:r>
              <a:rPr kumimoji="0" lang="en-US" sz="1568" b="0" i="0" u="none" strike="noStrike" kern="1200" cap="none" spc="0" normalizeH="0" baseline="0" noProof="0" dirty="0">
                <a:ln>
                  <a:noFill/>
                </a:ln>
                <a:solidFill>
                  <a:srgbClr val="000000"/>
                </a:solidFill>
                <a:effectLst/>
                <a:uLnTx/>
                <a:uFillTx/>
                <a:latin typeface="Segoe UI"/>
                <a:ea typeface="+mn-ea"/>
                <a:cs typeface="+mn-cs"/>
              </a:rPr>
              <a:t> tan pronto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como</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estén</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listos</a:t>
            </a:r>
            <a:r>
              <a:rPr kumimoji="0" lang="en-US" sz="1568" b="0" i="0" u="none" strike="noStrike" kern="1200" cap="none" spc="0" normalizeH="0" baseline="0" noProof="0" dirty="0">
                <a:ln>
                  <a:noFill/>
                </a:ln>
                <a:solidFill>
                  <a:srgbClr val="000000"/>
                </a:solidFill>
                <a:effectLst/>
                <a:uLnTx/>
                <a:uFillTx/>
                <a:latin typeface="Segoe UI"/>
                <a:ea typeface="+mn-ea"/>
                <a:cs typeface="+mn-cs"/>
              </a:rPr>
              <a:t>.</a:t>
            </a:r>
          </a:p>
        </p:txBody>
      </p:sp>
      <p:cxnSp>
        <p:nvCxnSpPr>
          <p:cNvPr id="38" name="Straight Connector 37">
            <a:extLst>
              <a:ext uri="{FF2B5EF4-FFF2-40B4-BE49-F238E27FC236}">
                <a16:creationId xmlns:a16="http://schemas.microsoft.com/office/drawing/2014/main" id="{1B96FECE-2179-CAE6-0D67-F125D6F29969}"/>
              </a:ext>
              <a:ext uri="{C183D7F6-B498-43B3-948B-1728B52AA6E4}">
                <adec:decorative xmlns:adec="http://schemas.microsoft.com/office/drawing/2017/decorative" val="1"/>
              </a:ext>
            </a:extLst>
          </p:cNvPr>
          <p:cNvCxnSpPr>
            <a:cxnSpLocks/>
          </p:cNvCxnSpPr>
          <p:nvPr/>
        </p:nvCxnSpPr>
        <p:spPr>
          <a:xfrm flipV="1">
            <a:off x="505657" y="3605218"/>
            <a:ext cx="3473154"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F1672067-4C11-8208-5066-58A77D3D48CA}"/>
              </a:ext>
              <a:ext uri="{C183D7F6-B498-43B3-948B-1728B52AA6E4}">
                <adec:decorative xmlns:adec="http://schemas.microsoft.com/office/drawing/2017/decorative" val="1"/>
              </a:ext>
            </a:extLst>
          </p:cNvPr>
          <p:cNvCxnSpPr>
            <a:cxnSpLocks/>
          </p:cNvCxnSpPr>
          <p:nvPr/>
        </p:nvCxnSpPr>
        <p:spPr>
          <a:xfrm flipV="1">
            <a:off x="4356311" y="3605218"/>
            <a:ext cx="3473154"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28F29E0E-BACC-C6B7-32C0-2A087BEEF40B}"/>
              </a:ext>
              <a:ext uri="{C183D7F6-B498-43B3-948B-1728B52AA6E4}">
                <adec:decorative xmlns:adec="http://schemas.microsoft.com/office/drawing/2017/decorative" val="1"/>
              </a:ext>
            </a:extLst>
          </p:cNvPr>
          <p:cNvCxnSpPr>
            <a:cxnSpLocks/>
          </p:cNvCxnSpPr>
          <p:nvPr/>
        </p:nvCxnSpPr>
        <p:spPr>
          <a:xfrm>
            <a:off x="8215094" y="3605218"/>
            <a:ext cx="3448748"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AE421FC6-409A-0AC8-FA91-234B1BDE26CE}"/>
              </a:ext>
              <a:ext uri="{C183D7F6-B498-43B3-948B-1728B52AA6E4}">
                <adec:decorative xmlns:adec="http://schemas.microsoft.com/office/drawing/2017/decorative" val="1"/>
              </a:ext>
            </a:extLst>
          </p:cNvPr>
          <p:cNvGrpSpPr/>
          <p:nvPr/>
        </p:nvGrpSpPr>
        <p:grpSpPr>
          <a:xfrm>
            <a:off x="1869452" y="2467084"/>
            <a:ext cx="745560" cy="606090"/>
            <a:chOff x="1228673" y="2642918"/>
            <a:chExt cx="985201" cy="800902"/>
          </a:xfrm>
          <a:solidFill>
            <a:schemeClr val="bg1"/>
          </a:solidFill>
        </p:grpSpPr>
        <p:sp>
          <p:nvSpPr>
            <p:cNvPr id="42" name="browser_3">
              <a:extLst>
                <a:ext uri="{FF2B5EF4-FFF2-40B4-BE49-F238E27FC236}">
                  <a16:creationId xmlns:a16="http://schemas.microsoft.com/office/drawing/2014/main" id="{18680491-B056-AC91-4368-AEC68C5C7365}"/>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43" name="History_E81C">
              <a:extLst>
                <a:ext uri="{FF2B5EF4-FFF2-40B4-BE49-F238E27FC236}">
                  <a16:creationId xmlns:a16="http://schemas.microsoft.com/office/drawing/2014/main" id="{68C31E66-732A-F5CE-4C62-EDB491FD2363}"/>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45" name="binary">
            <a:extLst>
              <a:ext uri="{FF2B5EF4-FFF2-40B4-BE49-F238E27FC236}">
                <a16:creationId xmlns:a16="http://schemas.microsoft.com/office/drawing/2014/main" id="{47F763EA-7BCC-750A-FF42-109AC0752D88}"/>
              </a:ext>
              <a:ext uri="{C183D7F6-B498-43B3-948B-1728B52AA6E4}">
                <adec:decorative xmlns:adec="http://schemas.microsoft.com/office/drawing/2017/decorative" val="1"/>
              </a:ext>
            </a:extLst>
          </p:cNvPr>
          <p:cNvSpPr>
            <a:spLocks noChangeAspect="1" noEditPoints="1"/>
          </p:cNvSpPr>
          <p:nvPr/>
        </p:nvSpPr>
        <p:spPr bwMode="auto">
          <a:xfrm>
            <a:off x="5820710" y="2488880"/>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49" name="Group 48">
            <a:extLst>
              <a:ext uri="{FF2B5EF4-FFF2-40B4-BE49-F238E27FC236}">
                <a16:creationId xmlns:a16="http://schemas.microsoft.com/office/drawing/2014/main" id="{CC68B614-546B-C03C-FC0D-FEED4FCE1715}"/>
              </a:ext>
              <a:ext uri="{C183D7F6-B498-43B3-948B-1728B52AA6E4}">
                <adec:decorative xmlns:adec="http://schemas.microsoft.com/office/drawing/2017/decorative" val="1"/>
              </a:ext>
            </a:extLst>
          </p:cNvPr>
          <p:cNvGrpSpPr/>
          <p:nvPr/>
        </p:nvGrpSpPr>
        <p:grpSpPr>
          <a:xfrm>
            <a:off x="9536473" y="2509434"/>
            <a:ext cx="789547" cy="503017"/>
            <a:chOff x="7086600" y="2836618"/>
            <a:chExt cx="1066800" cy="679655"/>
          </a:xfrm>
        </p:grpSpPr>
        <p:sp>
          <p:nvSpPr>
            <p:cNvPr id="50" name="cloud">
              <a:extLst>
                <a:ext uri="{FF2B5EF4-FFF2-40B4-BE49-F238E27FC236}">
                  <a16:creationId xmlns:a16="http://schemas.microsoft.com/office/drawing/2014/main" id="{B8026C17-2309-E14F-15A9-B1A00850D1A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1" name="Diagnostic_E9D9">
              <a:extLst>
                <a:ext uri="{FF2B5EF4-FFF2-40B4-BE49-F238E27FC236}">
                  <a16:creationId xmlns:a16="http://schemas.microsoft.com/office/drawing/2014/main" id="{B2ACBA0B-82F4-464A-F2F2-B0A4E55F43EA}"/>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911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44A33-51B2-39EB-D27A-1FC42DC5ED14}"/>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629E34EC-F981-1EBE-E8C7-EB20B791C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Marcador de contenido 2">
            <a:extLst>
              <a:ext uri="{FF2B5EF4-FFF2-40B4-BE49-F238E27FC236}">
                <a16:creationId xmlns:a16="http://schemas.microsoft.com/office/drawing/2014/main" id="{6B85D915-BAF1-C3B0-FC7A-637E46C97020}"/>
              </a:ext>
            </a:extLst>
          </p:cNvPr>
          <p:cNvSpPr>
            <a:spLocks noGrp="1"/>
          </p:cNvSpPr>
          <p:nvPr>
            <p:ph idx="1"/>
          </p:nvPr>
        </p:nvSpPr>
        <p:spPr>
          <a:xfrm>
            <a:off x="3857296" y="1040524"/>
            <a:ext cx="7496503" cy="5538952"/>
          </a:xfrm>
        </p:spPr>
        <p:txBody>
          <a:bodyPr/>
          <a:lstStyle/>
          <a:p>
            <a:r>
              <a:rPr lang="es-AR" b="1" dirty="0">
                <a:solidFill>
                  <a:schemeClr val="bg2"/>
                </a:solidFill>
              </a:rPr>
              <a:t>Git Básico:</a:t>
            </a:r>
            <a:r>
              <a:rPr lang="es-AR" dirty="0">
                <a:solidFill>
                  <a:schemeClr val="bg2"/>
                </a:solidFill>
              </a:rPr>
              <a:t> Empezaremos con Git, la herramienta de control de versiones más usada en entornos DevOps. Aprenderemos a gestionar cambios de código de manera eficiente y colaborativa, base fundamental para cualquier pipeline de integración continua.</a:t>
            </a:r>
          </a:p>
          <a:p>
            <a:r>
              <a:rPr lang="es-AR" b="1" dirty="0">
                <a:solidFill>
                  <a:schemeClr val="bg2"/>
                </a:solidFill>
              </a:rPr>
              <a:t>Docker:</a:t>
            </a:r>
            <a:r>
              <a:rPr lang="es-AR" dirty="0">
                <a:solidFill>
                  <a:schemeClr val="bg2"/>
                </a:solidFill>
              </a:rPr>
              <a:t> Luego, exploraremos Docker, tecnología central en DevOps para crear, distribuir y ejecutar aplicaciones de forma consistente usando contenedores. Veremos cómo usarlo en ambientes de desarrollo y producción, facilitando la portabilidad y escalabilidad de las soluciones.</a:t>
            </a:r>
          </a:p>
          <a:p>
            <a:r>
              <a:rPr lang="es-AR" b="1" dirty="0">
                <a:solidFill>
                  <a:schemeClr val="bg2"/>
                </a:solidFill>
              </a:rPr>
              <a:t>Azure y Azure DevOps:</a:t>
            </a:r>
            <a:r>
              <a:rPr lang="es-AR" dirty="0">
                <a:solidFill>
                  <a:schemeClr val="bg2"/>
                </a:solidFill>
              </a:rPr>
              <a:t> Nos enfocaremos en los servicios de nube de Microsoft (Azure) y su plataforma de automatización (Azure DevOps), aprendiendo cómo desplegar, escalar y monitorear aplicaciones en la nube. Utilizaremos herramientas CI/CD para automatizar flujos de trabajo y mejorar la calidad del software.</a:t>
            </a:r>
          </a:p>
          <a:p>
            <a:endParaRPr lang="es-AR" dirty="0">
              <a:solidFill>
                <a:schemeClr val="bg2"/>
              </a:solidFill>
            </a:endParaRPr>
          </a:p>
        </p:txBody>
      </p:sp>
      <p:sp>
        <p:nvSpPr>
          <p:cNvPr id="7" name="Title 3">
            <a:extLst>
              <a:ext uri="{FF2B5EF4-FFF2-40B4-BE49-F238E27FC236}">
                <a16:creationId xmlns:a16="http://schemas.microsoft.com/office/drawing/2014/main" id="{D91FB4C8-2A80-ADEC-AF84-C3E1A808BA5E}"/>
              </a:ext>
            </a:extLst>
          </p:cNvPr>
          <p:cNvSpPr txBox="1">
            <a:spLocks/>
          </p:cNvSpPr>
          <p:nvPr/>
        </p:nvSpPr>
        <p:spPr>
          <a:xfrm>
            <a:off x="3998976" y="222583"/>
            <a:ext cx="7763487" cy="758022"/>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529" b="0" kern="1200" cap="none" spc="-147"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s-AR" sz="3529" b="0" i="0" u="none" strike="noStrike" kern="1200" cap="none" spc="-147" normalizeH="0" baseline="0" noProof="0" dirty="0">
                <a:ln w="3175">
                  <a:noFill/>
                </a:ln>
                <a:solidFill>
                  <a:srgbClr val="0078D7"/>
                </a:solidFill>
                <a:effectLst/>
                <a:uLnTx/>
                <a:uFillTx/>
                <a:latin typeface="Segoe UI Semibold"/>
                <a:ea typeface="+mn-ea"/>
                <a:cs typeface="Segoe UI" pitchFamily="34" charset="0"/>
              </a:rPr>
              <a:t>Agenda</a:t>
            </a:r>
          </a:p>
        </p:txBody>
      </p:sp>
    </p:spTree>
    <p:extLst>
      <p:ext uri="{BB962C8B-B14F-4D97-AF65-F5344CB8AC3E}">
        <p14:creationId xmlns:p14="http://schemas.microsoft.com/office/powerpoint/2010/main" val="1760819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F0D17-5318-1468-785C-D7BB57648FE9}"/>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6684C1F8-7E97-7088-3A4D-41049B1856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Marcador de contenido 2">
            <a:extLst>
              <a:ext uri="{FF2B5EF4-FFF2-40B4-BE49-F238E27FC236}">
                <a16:creationId xmlns:a16="http://schemas.microsoft.com/office/drawing/2014/main" id="{C72182CB-AA04-FEF3-C7CF-844D21D213BF}"/>
              </a:ext>
            </a:extLst>
          </p:cNvPr>
          <p:cNvSpPr>
            <a:spLocks noGrp="1"/>
          </p:cNvSpPr>
          <p:nvPr>
            <p:ph idx="1"/>
          </p:nvPr>
        </p:nvSpPr>
        <p:spPr>
          <a:xfrm>
            <a:off x="3857296" y="1040524"/>
            <a:ext cx="7496503" cy="5538952"/>
          </a:xfrm>
        </p:spPr>
        <p:txBody>
          <a:bodyPr/>
          <a:lstStyle/>
          <a:p>
            <a:r>
              <a:rPr lang="es-AR" b="1" dirty="0">
                <a:solidFill>
                  <a:schemeClr val="bg2"/>
                </a:solidFill>
              </a:rPr>
              <a:t>Introducción a Sistemas Distribuidos y Arquitectura de Microservicios:</a:t>
            </a:r>
            <a:r>
              <a:rPr lang="es-AR" dirty="0">
                <a:solidFill>
                  <a:schemeClr val="bg2"/>
                </a:solidFill>
              </a:rPr>
              <a:t> Entenderemos cómo diseñar aplicaciones modernas, escalables y resilientes aprovechando la nube y los contenedores. Analizaremos cómo estos conceptos se integran en un enfoque DevOps para facilitar el despliegue continuo y la tolerancia a fallos.</a:t>
            </a:r>
          </a:p>
          <a:p>
            <a:r>
              <a:rPr lang="es-AR" b="1" dirty="0">
                <a:solidFill>
                  <a:schemeClr val="bg2"/>
                </a:solidFill>
              </a:rPr>
              <a:t>Pipelines de </a:t>
            </a:r>
            <a:r>
              <a:rPr lang="es-AR" b="1" dirty="0" err="1">
                <a:solidFill>
                  <a:schemeClr val="bg2"/>
                </a:solidFill>
              </a:rPr>
              <a:t>Build</a:t>
            </a:r>
            <a:r>
              <a:rPr lang="es-AR" b="1" dirty="0">
                <a:solidFill>
                  <a:schemeClr val="bg2"/>
                </a:solidFill>
              </a:rPr>
              <a:t> y </a:t>
            </a:r>
            <a:r>
              <a:rPr lang="es-AR" b="1" dirty="0" err="1">
                <a:solidFill>
                  <a:schemeClr val="bg2"/>
                </a:solidFill>
              </a:rPr>
              <a:t>Deploy</a:t>
            </a:r>
            <a:r>
              <a:rPr lang="es-AR" b="1" dirty="0">
                <a:solidFill>
                  <a:schemeClr val="bg2"/>
                </a:solidFill>
              </a:rPr>
              <a:t>:</a:t>
            </a:r>
            <a:r>
              <a:rPr lang="es-AR" dirty="0">
                <a:solidFill>
                  <a:schemeClr val="bg2"/>
                </a:solidFill>
              </a:rPr>
              <a:t> Aprenderemos a construir pipelines de automatización que permiten compilar, probar y desplegar aplicaciones de forma continua. Estas prácticas son esenciales para mantener la calidad, detectar errores rápidamente y acelerar la entrega de valor.</a:t>
            </a:r>
          </a:p>
          <a:p>
            <a:r>
              <a:rPr lang="es-AR" b="1" dirty="0">
                <a:solidFill>
                  <a:schemeClr val="bg2"/>
                </a:solidFill>
              </a:rPr>
              <a:t>Pruebas Unitarias y de Integración:</a:t>
            </a:r>
            <a:r>
              <a:rPr lang="es-AR" dirty="0">
                <a:solidFill>
                  <a:schemeClr val="bg2"/>
                </a:solidFill>
              </a:rPr>
              <a:t> Finalmente, veremos cómo incorporar pruebas automatizadas en los pipelines DevOps. Esto nos permitirá validar el funcionamiento correcto del código de manera sistemática, asegurando software robusto y confiable.</a:t>
            </a:r>
          </a:p>
        </p:txBody>
      </p:sp>
      <p:sp>
        <p:nvSpPr>
          <p:cNvPr id="7" name="Title 3">
            <a:extLst>
              <a:ext uri="{FF2B5EF4-FFF2-40B4-BE49-F238E27FC236}">
                <a16:creationId xmlns:a16="http://schemas.microsoft.com/office/drawing/2014/main" id="{3B1438D6-33C7-C6B3-E07A-56E15F8BD71C}"/>
              </a:ext>
            </a:extLst>
          </p:cNvPr>
          <p:cNvSpPr txBox="1">
            <a:spLocks/>
          </p:cNvSpPr>
          <p:nvPr/>
        </p:nvSpPr>
        <p:spPr>
          <a:xfrm>
            <a:off x="3998976" y="222583"/>
            <a:ext cx="7763487" cy="758022"/>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529" b="0" kern="1200" cap="none" spc="-147"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s-AR" sz="3529" b="0" i="0" u="none" strike="noStrike" kern="1200" cap="none" spc="-147" normalizeH="0" baseline="0" noProof="0" dirty="0">
                <a:ln w="3175">
                  <a:noFill/>
                </a:ln>
                <a:solidFill>
                  <a:srgbClr val="0078D7"/>
                </a:solidFill>
                <a:effectLst/>
                <a:uLnTx/>
                <a:uFillTx/>
                <a:latin typeface="Segoe UI Semibold"/>
                <a:ea typeface="+mn-ea"/>
                <a:cs typeface="Segoe UI" pitchFamily="34" charset="0"/>
              </a:rPr>
              <a:t>Agenda</a:t>
            </a:r>
          </a:p>
        </p:txBody>
      </p:sp>
    </p:spTree>
    <p:extLst>
      <p:ext uri="{BB962C8B-B14F-4D97-AF65-F5344CB8AC3E}">
        <p14:creationId xmlns:p14="http://schemas.microsoft.com/office/powerpoint/2010/main" val="258136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5" y="135247"/>
            <a:ext cx="7496503" cy="1325563"/>
          </a:xfrm>
        </p:spPr>
        <p:txBody>
          <a:bodyPr vert="horz" wrap="square" lIns="0" tIns="164592" rIns="0" bIns="0" rtlCol="0" anchor="t">
            <a:noAutofit/>
          </a:bodyPr>
          <a:lstStyle/>
          <a:p>
            <a:pPr defTabSz="914367">
              <a:lnSpc>
                <a:spcPct val="90000"/>
              </a:lnSpc>
              <a:spcBef>
                <a:spcPct val="0"/>
              </a:spcBef>
              <a:buClrTx/>
              <a:buSzTx/>
              <a:buFontTx/>
            </a:pPr>
            <a:r>
              <a:rPr lang="es-AR" sz="3529" b="0" kern="1200" spc="-147" dirty="0">
                <a:ln w="3175">
                  <a:noFill/>
                </a:ln>
                <a:solidFill>
                  <a:srgbClr val="0078D7"/>
                </a:solidFill>
                <a:latin typeface="Segoe UI Semibold"/>
                <a:ea typeface="+mn-ea"/>
                <a:cs typeface="Segoe UI" pitchFamily="34" charset="0"/>
              </a:rPr>
              <a:t>Condiciones para la Presentación de Trabajos Prácticos</a:t>
            </a:r>
            <a:br>
              <a:rPr lang="es-AR" sz="3529" b="0" kern="1200" spc="-147" dirty="0">
                <a:ln w="3175">
                  <a:noFill/>
                </a:ln>
                <a:solidFill>
                  <a:srgbClr val="0078D7"/>
                </a:solidFill>
                <a:latin typeface="Segoe UI Semibold"/>
                <a:ea typeface="+mn-ea"/>
                <a:cs typeface="Segoe UI" pitchFamily="34" charset="0"/>
              </a:rPr>
            </a:br>
            <a:endParaRPr lang="es-AR" sz="3529" b="0" kern="1200" spc="-147" dirty="0">
              <a:ln w="3175">
                <a:noFill/>
              </a:ln>
              <a:solidFill>
                <a:srgbClr val="0078D7"/>
              </a:solidFill>
              <a:latin typeface="Segoe UI Semibold"/>
              <a:ea typeface="+mn-ea"/>
              <a:cs typeface="Segoe UI" pitchFamily="34" charset="0"/>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460810"/>
            <a:ext cx="7496503" cy="5118666"/>
          </a:xfrm>
        </p:spPr>
        <p:txBody>
          <a:bodyPr/>
          <a:lstStyle/>
          <a:p>
            <a:pPr marL="114300" indent="0">
              <a:buNone/>
            </a:pPr>
            <a:r>
              <a:rPr lang="es-AR" dirty="0">
                <a:solidFill>
                  <a:schemeClr val="bg2"/>
                </a:solidFill>
              </a:rPr>
              <a:t>A continuación, se detallan las condiciones para la presentación de los trabajos prácticos:</a:t>
            </a:r>
          </a:p>
          <a:p>
            <a:pPr marL="114300" indent="0">
              <a:buNone/>
            </a:pPr>
            <a:endParaRPr lang="es-AR" dirty="0">
              <a:solidFill>
                <a:schemeClr val="bg2"/>
              </a:solidFill>
            </a:endParaRPr>
          </a:p>
          <a:p>
            <a:pPr>
              <a:buFont typeface="+mj-lt"/>
              <a:buAutoNum type="arabicPeriod"/>
            </a:pPr>
            <a:r>
              <a:rPr lang="es-AR" sz="1400" b="1" dirty="0">
                <a:solidFill>
                  <a:schemeClr val="bg2"/>
                </a:solidFill>
              </a:rPr>
              <a:t>Tiempo de Entrega:</a:t>
            </a:r>
            <a:r>
              <a:rPr lang="es-AR" sz="1400" dirty="0">
                <a:solidFill>
                  <a:schemeClr val="bg2"/>
                </a:solidFill>
              </a:rPr>
              <a:t> Cada trabajo práctico deberá ser entregado dentro de las dos semanas posteriores a la fecha en que fue asignado. Si se entrega fuera de ese plazo pero dentro de los primeros siete días corridos de retraso, se aplicará un descuento de un punto sobre la nota obtenida. Si el retraso es de entre ocho y catorce días corridos, el descuento será de dos puntos. Los trabajos entregados con más de catorce días corridos de demora serán considerados no entregados y no se evaluarán.</a:t>
            </a:r>
          </a:p>
          <a:p>
            <a:pPr>
              <a:buFont typeface="+mj-lt"/>
              <a:buAutoNum type="arabicPeriod"/>
            </a:pPr>
            <a:r>
              <a:rPr lang="es-AR" sz="1400" b="1" dirty="0">
                <a:solidFill>
                  <a:schemeClr val="bg2"/>
                </a:solidFill>
              </a:rPr>
              <a:t>Formato de Entrega:</a:t>
            </a:r>
            <a:r>
              <a:rPr lang="es-AR" sz="1400" dirty="0">
                <a:solidFill>
                  <a:schemeClr val="bg2"/>
                </a:solidFill>
              </a:rPr>
              <a:t> La entrega del trabajo se realizará directamente en un repositorio de Git generado por cada alumno. Asegúrense de que el repositorio esté correctamente configurado y accesible.</a:t>
            </a:r>
          </a:p>
          <a:p>
            <a:pPr>
              <a:buFont typeface="+mj-lt"/>
              <a:buAutoNum type="arabicPeriod"/>
            </a:pPr>
            <a:r>
              <a:rPr lang="es-AR" sz="1400" b="1" dirty="0">
                <a:solidFill>
                  <a:schemeClr val="bg2"/>
                </a:solidFill>
              </a:rPr>
              <a:t>Criterios de Evaluación:</a:t>
            </a:r>
            <a:r>
              <a:rPr lang="es-AR" sz="1400" dirty="0">
                <a:solidFill>
                  <a:schemeClr val="bg2"/>
                </a:solidFill>
              </a:rPr>
              <a:t> Se evaluará tanto la completitud del trabajo como la presentación del mismo. Asegúrense de que su trabajo esté completo y presentado de una manera clara y ordenada. El promedio final  de notas de cada Trabajo Práctico se considerará como nota de Parcial.</a:t>
            </a:r>
          </a:p>
          <a:p>
            <a:pPr>
              <a:buFont typeface="+mj-lt"/>
              <a:buAutoNum type="arabicPeriod"/>
            </a:pPr>
            <a:r>
              <a:rPr lang="es-AR" sz="1400" b="1" dirty="0">
                <a:solidFill>
                  <a:schemeClr val="bg2"/>
                </a:solidFill>
              </a:rPr>
              <a:t>Parciales: </a:t>
            </a:r>
            <a:r>
              <a:rPr lang="es-AR" sz="1400" dirty="0">
                <a:solidFill>
                  <a:schemeClr val="bg2"/>
                </a:solidFill>
              </a:rPr>
              <a:t>No habrá parciales, el promedio final de notas de cada Trabajo Práctico se considerará como nota de Parcial.</a:t>
            </a:r>
          </a:p>
          <a:p>
            <a:pPr marL="114300" indent="0">
              <a:buNone/>
            </a:pPr>
            <a:br>
              <a:rPr lang="es-AR" sz="1400" dirty="0">
                <a:solidFill>
                  <a:schemeClr val="bg2"/>
                </a:solidFill>
              </a:rPr>
            </a:br>
            <a:endParaRPr lang="es-AR" sz="1400" dirty="0">
              <a:solidFill>
                <a:schemeClr val="bg2"/>
              </a:solidFill>
            </a:endParaRPr>
          </a:p>
          <a:p>
            <a:pPr>
              <a:buFont typeface="+mj-lt"/>
              <a:buAutoNum type="arabicPeriod"/>
            </a:pPr>
            <a:endParaRPr lang="es-AR" sz="1400" dirty="0">
              <a:solidFill>
                <a:schemeClr val="bg2"/>
              </a:solidFill>
            </a:endParaRPr>
          </a:p>
        </p:txBody>
      </p:sp>
    </p:spTree>
    <p:extLst>
      <p:ext uri="{BB962C8B-B14F-4D97-AF65-F5344CB8AC3E}">
        <p14:creationId xmlns:p14="http://schemas.microsoft.com/office/powerpoint/2010/main" val="2240037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a:noFill/>
          <a:ln>
            <a:noFill/>
          </a:ln>
        </p:spPr>
        <p:txBody>
          <a:bodyPr spcFirstLastPara="1" vert="horz" wrap="square" lIns="0" tIns="164592" rIns="0" bIns="0" rtlCol="0" anchor="t" anchorCtr="0">
            <a:noAutofit/>
          </a:bodyPr>
          <a:lstStyle/>
          <a:p>
            <a:pPr defTabSz="914367">
              <a:lnSpc>
                <a:spcPct val="90000"/>
              </a:lnSpc>
              <a:spcBef>
                <a:spcPct val="0"/>
              </a:spcBef>
              <a:buClrTx/>
              <a:buSzTx/>
              <a:buFontTx/>
            </a:pPr>
            <a:r>
              <a:rPr lang="es-AR" sz="3529" b="0" kern="1200" spc="-147" dirty="0">
                <a:ln w="3175">
                  <a:noFill/>
                </a:ln>
                <a:solidFill>
                  <a:srgbClr val="0078D7"/>
                </a:solidFill>
                <a:latin typeface="Segoe UI Semibold"/>
                <a:ea typeface="+mn-ea"/>
                <a:cs typeface="Segoe UI" pitchFamily="34" charset="0"/>
              </a:rPr>
              <a:t>Condiciones para la Regularidad</a:t>
            </a:r>
            <a:br>
              <a:rPr lang="es-AR" sz="3529" b="0" kern="1200" spc="-147" dirty="0">
                <a:ln w="3175">
                  <a:noFill/>
                </a:ln>
                <a:solidFill>
                  <a:srgbClr val="0078D7"/>
                </a:solidFill>
                <a:latin typeface="Segoe UI Semibold"/>
                <a:ea typeface="+mn-ea"/>
                <a:cs typeface="Segoe UI" pitchFamily="34" charset="0"/>
              </a:rPr>
            </a:br>
            <a:endParaRPr lang="es-AR" sz="3529" b="0" kern="1200" spc="-147" dirty="0">
              <a:ln w="3175">
                <a:noFill/>
              </a:ln>
              <a:solidFill>
                <a:srgbClr val="0078D7"/>
              </a:solidFill>
              <a:latin typeface="Segoe UI Semibold"/>
              <a:ea typeface="+mn-ea"/>
              <a:cs typeface="Segoe UI" pitchFamily="34" charset="0"/>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460810"/>
            <a:ext cx="7496503" cy="5118666"/>
          </a:xfrm>
        </p:spPr>
        <p:txBody>
          <a:bodyPr/>
          <a:lstStyle/>
          <a:p>
            <a:pPr algn="l">
              <a:buFont typeface="Arial" panose="020B0604020202020204" pitchFamily="34" charset="0"/>
              <a:buChar char="•"/>
            </a:pPr>
            <a:r>
              <a:rPr lang="es-AR" b="0" i="0" dirty="0">
                <a:solidFill>
                  <a:schemeClr val="bg2"/>
                </a:solidFill>
                <a:effectLst/>
                <a:latin typeface="-apple-system"/>
              </a:rPr>
              <a:t>Asistencia a un mínimo del 70% de las clases prácticas</a:t>
            </a:r>
          </a:p>
          <a:p>
            <a:pPr algn="l">
              <a:buFont typeface="Arial" panose="020B0604020202020204" pitchFamily="34" charset="0"/>
              <a:buChar char="•"/>
            </a:pPr>
            <a:r>
              <a:rPr lang="es-AR" b="0" i="0" dirty="0">
                <a:solidFill>
                  <a:schemeClr val="bg2"/>
                </a:solidFill>
                <a:effectLst/>
                <a:latin typeface="-apple-system"/>
              </a:rPr>
              <a:t>Nota de Parcial mayor a 4</a:t>
            </a:r>
          </a:p>
          <a:p>
            <a:pPr algn="l">
              <a:buFont typeface="Arial" panose="020B0604020202020204" pitchFamily="34" charset="0"/>
              <a:buChar char="•"/>
            </a:pPr>
            <a:r>
              <a:rPr lang="es-AR" b="0" i="0" dirty="0">
                <a:solidFill>
                  <a:schemeClr val="bg2"/>
                </a:solidFill>
                <a:effectLst/>
                <a:latin typeface="-apple-system"/>
              </a:rPr>
              <a:t>No se promociona, se debe presentar un TP Integrador al finalizar el semestre.</a:t>
            </a:r>
          </a:p>
        </p:txBody>
      </p:sp>
    </p:spTree>
    <p:extLst>
      <p:ext uri="{BB962C8B-B14F-4D97-AF65-F5344CB8AC3E}">
        <p14:creationId xmlns:p14="http://schemas.microsoft.com/office/powerpoint/2010/main" val="3482973764"/>
      </p:ext>
    </p:extLst>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themeOverride>
</file>

<file path=docProps/app.xml><?xml version="1.0" encoding="utf-8"?>
<Properties xmlns="http://schemas.openxmlformats.org/officeDocument/2006/extended-properties" xmlns:vt="http://schemas.openxmlformats.org/officeDocument/2006/docPropsVTypes">
  <TotalTime>1438</TotalTime>
  <Words>1658</Words>
  <Application>Microsoft Macintosh PowerPoint</Application>
  <PresentationFormat>Panorámica</PresentationFormat>
  <Paragraphs>113</Paragraphs>
  <Slides>13</Slides>
  <Notes>12</Notes>
  <HiddenSlides>0</HiddenSlides>
  <MMClips>0</MMClips>
  <ScaleCrop>false</ScaleCrop>
  <HeadingPairs>
    <vt:vector size="6" baseType="variant">
      <vt:variant>
        <vt:lpstr>Fuentes usadas</vt:lpstr>
      </vt:variant>
      <vt:variant>
        <vt:i4>12</vt:i4>
      </vt:variant>
      <vt:variant>
        <vt:lpstr>Tema</vt:lpstr>
      </vt:variant>
      <vt:variant>
        <vt:i4>3</vt:i4>
      </vt:variant>
      <vt:variant>
        <vt:lpstr>Títulos de diapositiva</vt:lpstr>
      </vt:variant>
      <vt:variant>
        <vt:i4>13</vt:i4>
      </vt:variant>
    </vt:vector>
  </HeadingPairs>
  <TitlesOfParts>
    <vt:vector size="28" baseType="lpstr">
      <vt:lpstr>-apple-system</vt:lpstr>
      <vt:lpstr>Arial</vt:lpstr>
      <vt:lpstr>Calibri</vt:lpstr>
      <vt:lpstr>Calibri Light</vt:lpstr>
      <vt:lpstr>Raleway</vt:lpstr>
      <vt:lpstr>Rockwell Extra Bold</vt:lpstr>
      <vt:lpstr>Segoe UI</vt:lpstr>
      <vt:lpstr>Segoe UI Light</vt:lpstr>
      <vt:lpstr>Segoe UI Semibold</vt:lpstr>
      <vt:lpstr>Segoe UI Semilight</vt:lpstr>
      <vt:lpstr>Source Sans Pro</vt:lpstr>
      <vt:lpstr>Wingdings</vt:lpstr>
      <vt:lpstr>Plum</vt:lpstr>
      <vt:lpstr>Tema de Office</vt:lpstr>
      <vt:lpstr>Azure PPT Template - 2018</vt:lpstr>
      <vt:lpstr>Presentación de PowerPoint</vt:lpstr>
      <vt:lpstr>Presentación de PowerPoint</vt:lpstr>
      <vt:lpstr>Qué es DevOps?</vt:lpstr>
      <vt:lpstr>Las empresas de DevOps de alto rendimiento logran...</vt:lpstr>
      <vt:lpstr>¿Qué tecnologías necesito para soportar DevOps?</vt:lpstr>
      <vt:lpstr>Presentación de PowerPoint</vt:lpstr>
      <vt:lpstr>Presentación de PowerPoint</vt:lpstr>
      <vt:lpstr>Condiciones para la Presentación de Trabajos Prácticos </vt:lpstr>
      <vt:lpstr>Condiciones para la Regularidad </vt:lpstr>
      <vt:lpstr>Enfoque de la Materia</vt:lpstr>
      <vt:lpstr>Trabajo Práctico Integrador: Requisitos y Validación</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Ariel Schwindt</dc:creator>
  <cp:lastModifiedBy>Ariel Schwindt</cp:lastModifiedBy>
  <cp:revision>18</cp:revision>
  <dcterms:created xsi:type="dcterms:W3CDTF">2023-07-26T11:00:04Z</dcterms:created>
  <dcterms:modified xsi:type="dcterms:W3CDTF">2025-08-05T07:32:37Z</dcterms:modified>
</cp:coreProperties>
</file>